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6"/>
    <p:sldMasterId id="2147483773" r:id="rId7"/>
    <p:sldMasterId id="2147483774" r:id="rId8"/>
    <p:sldMasterId id="2147483775" r:id="rId9"/>
    <p:sldMasterId id="2147483776" r:id="rId10"/>
    <p:sldMasterId id="2147483777" r:id="rId11"/>
    <p:sldMasterId id="2147483778" r:id="rId12"/>
    <p:sldMasterId id="2147483779" r:id="rId13"/>
    <p:sldMasterId id="2147483780" r:id="rId14"/>
    <p:sldMasterId id="2147483781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</p:sldIdLst>
  <p:sldSz cy="6858000" cx="12192000"/>
  <p:notesSz cx="7104050" cy="10234600"/>
  <p:embeddedFontLst>
    <p:embeddedFont>
      <p:font typeface="Roboto Thin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Roboto Medium"/>
      <p:regular r:id="rId79"/>
      <p:bold r:id="rId80"/>
      <p:italic r:id="rId81"/>
      <p:boldItalic r:id="rId82"/>
    </p:embeddedFont>
    <p:embeddedFont>
      <p:font typeface="Arial Narrow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09">
          <p15:clr>
            <a:srgbClr val="A4A3A4"/>
          </p15:clr>
        </p15:guide>
        <p15:guide id="2" orient="horz" pos="3928">
          <p15:clr>
            <a:srgbClr val="A4A3A4"/>
          </p15:clr>
        </p15:guide>
        <p15:guide id="3" pos="7471">
          <p15:clr>
            <a:srgbClr val="A4A3A4"/>
          </p15:clr>
        </p15:guide>
        <p15:guide id="4" pos="221">
          <p15:clr>
            <a:srgbClr val="A4A3A4"/>
          </p15:clr>
        </p15:guide>
      </p15:sldGuideLst>
    </p:ext>
    <p:ext uri="{2D200454-40CA-4A62-9FC3-DE9A4176ACB9}">
      <p15:notesGuideLst>
        <p15:guide id="1" orient="horz" pos="3223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BEATRICE GIRMA-VID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EEEE6-F25C-4FC4-97DB-04EA9194006A}">
  <a:tblStyle styleId="{144EEEE6-F25C-4FC4-97DB-04EA919400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7D49E13-EE1E-4BD6-A8D6-D0AF6CEE8BC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</a:seCell>
    <a:swCell>
      <a:tcTxStyle b="on" i="off">
        <a:font>
          <a:latin typeface="Arial"/>
          <a:ea typeface="Arial"/>
          <a:cs typeface="Arial"/>
        </a:font>
        <a:schemeClr val="dk1"/>
      </a:tcTx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  <a:tblStyle styleId="{27160DAB-7ED6-4101-8CA2-FC20825C38C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6557EE8-CD4E-4E63-ADB7-A495C88C707A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DF1"/>
          </a:solidFill>
        </a:fill>
      </a:tcStyle>
    </a:wholeTbl>
    <a:band1H>
      <a:tcTxStyle/>
      <a:tcStyle>
        <a:fill>
          <a:solidFill>
            <a:srgbClr val="CAD8E2"/>
          </a:solidFill>
        </a:fill>
      </a:tcStyle>
    </a:band1H>
    <a:band2H>
      <a:tcTxStyle/>
    </a:band2H>
    <a:band1V>
      <a:tcTxStyle/>
      <a:tcStyle>
        <a:fill>
          <a:solidFill>
            <a:srgbClr val="CAD8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802112A-2976-4197-8156-555F93CC5323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F5F7"/>
          </a:solidFill>
        </a:fill>
      </a:tcStyle>
    </a:wholeTbl>
    <a:band1H>
      <a:tcTxStyle b="off" i="off"/>
      <a:tcStyle>
        <a:fill>
          <a:solidFill>
            <a:srgbClr val="E5EB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5EB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09" orient="horz"/>
        <p:guide pos="3928" orient="horz"/>
        <p:guide pos="7471"/>
        <p:guide pos="22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3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4.xml"/><Relationship Id="rId84" Type="http://schemas.openxmlformats.org/officeDocument/2006/relationships/font" Target="fonts/ArialNarrow-bold.fntdata"/><Relationship Id="rId83" Type="http://schemas.openxmlformats.org/officeDocument/2006/relationships/font" Target="fonts/ArialNarrow-regular.fntdata"/><Relationship Id="rId42" Type="http://schemas.openxmlformats.org/officeDocument/2006/relationships/slide" Target="slides/slide26.xml"/><Relationship Id="rId86" Type="http://schemas.openxmlformats.org/officeDocument/2006/relationships/font" Target="fonts/ArialNarrow-boldItalic.fntdata"/><Relationship Id="rId41" Type="http://schemas.openxmlformats.org/officeDocument/2006/relationships/slide" Target="slides/slide25.xml"/><Relationship Id="rId85" Type="http://schemas.openxmlformats.org/officeDocument/2006/relationships/font" Target="fonts/ArialNarrow-italic.fntdata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80" Type="http://schemas.openxmlformats.org/officeDocument/2006/relationships/font" Target="fonts/RobotoMedium-bold.fntdata"/><Relationship Id="rId82" Type="http://schemas.openxmlformats.org/officeDocument/2006/relationships/font" Target="fonts/RobotoMedium-boldItalic.fntdata"/><Relationship Id="rId81" Type="http://schemas.openxmlformats.org/officeDocument/2006/relationships/font" Target="fonts/RobotoMedium-italic.fntdata"/><Relationship Id="rId1" Type="http://schemas.openxmlformats.org/officeDocument/2006/relationships/theme" Target="theme/theme9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9" Type="http://schemas.openxmlformats.org/officeDocument/2006/relationships/slide" Target="slides/slide33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font" Target="fonts/RobotoThin-italic.fntdata"/><Relationship Id="rId72" Type="http://schemas.openxmlformats.org/officeDocument/2006/relationships/font" Target="fonts/RobotoThin-bold.fntdata"/><Relationship Id="rId31" Type="http://schemas.openxmlformats.org/officeDocument/2006/relationships/slide" Target="slides/slide15.xml"/><Relationship Id="rId75" Type="http://schemas.openxmlformats.org/officeDocument/2006/relationships/font" Target="fonts/Roboto-regular.fntdata"/><Relationship Id="rId30" Type="http://schemas.openxmlformats.org/officeDocument/2006/relationships/slide" Target="slides/slide14.xml"/><Relationship Id="rId74" Type="http://schemas.openxmlformats.org/officeDocument/2006/relationships/font" Target="fonts/RobotoThin-boldItalic.fntdata"/><Relationship Id="rId33" Type="http://schemas.openxmlformats.org/officeDocument/2006/relationships/slide" Target="slides/slide17.xml"/><Relationship Id="rId77" Type="http://schemas.openxmlformats.org/officeDocument/2006/relationships/font" Target="fonts/Roboto-italic.fntdata"/><Relationship Id="rId32" Type="http://schemas.openxmlformats.org/officeDocument/2006/relationships/slide" Target="slides/slide16.xml"/><Relationship Id="rId76" Type="http://schemas.openxmlformats.org/officeDocument/2006/relationships/font" Target="fonts/Roboto-bold.fntdata"/><Relationship Id="rId35" Type="http://schemas.openxmlformats.org/officeDocument/2006/relationships/slide" Target="slides/slide19.xml"/><Relationship Id="rId79" Type="http://schemas.openxmlformats.org/officeDocument/2006/relationships/font" Target="fonts/RobotoMedium-regular.fntdata"/><Relationship Id="rId34" Type="http://schemas.openxmlformats.org/officeDocument/2006/relationships/slide" Target="slides/slide18.xml"/><Relationship Id="rId78" Type="http://schemas.openxmlformats.org/officeDocument/2006/relationships/font" Target="fonts/Roboto-boldItalic.fntdata"/><Relationship Id="rId71" Type="http://schemas.openxmlformats.org/officeDocument/2006/relationships/font" Target="fonts/RobotoThin-regular.fntdata"/><Relationship Id="rId70" Type="http://schemas.openxmlformats.org/officeDocument/2006/relationships/slide" Target="slides/slide54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20" Type="http://schemas.openxmlformats.org/officeDocument/2006/relationships/slide" Target="slides/slide4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22" Type="http://schemas.openxmlformats.org/officeDocument/2006/relationships/slide" Target="slides/slide6.xml"/><Relationship Id="rId66" Type="http://schemas.openxmlformats.org/officeDocument/2006/relationships/slide" Target="slides/slide50.xml"/><Relationship Id="rId21" Type="http://schemas.openxmlformats.org/officeDocument/2006/relationships/slide" Target="slides/slide5.xml"/><Relationship Id="rId65" Type="http://schemas.openxmlformats.org/officeDocument/2006/relationships/slide" Target="slides/slide49.xml"/><Relationship Id="rId24" Type="http://schemas.openxmlformats.org/officeDocument/2006/relationships/slide" Target="slides/slide8.xml"/><Relationship Id="rId68" Type="http://schemas.openxmlformats.org/officeDocument/2006/relationships/slide" Target="slides/slide52.xml"/><Relationship Id="rId23" Type="http://schemas.openxmlformats.org/officeDocument/2006/relationships/slide" Target="slides/slide7.xml"/><Relationship Id="rId67" Type="http://schemas.openxmlformats.org/officeDocument/2006/relationships/slide" Target="slides/slide51.xml"/><Relationship Id="rId60" Type="http://schemas.openxmlformats.org/officeDocument/2006/relationships/slide" Target="slides/slide44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69" Type="http://schemas.openxmlformats.org/officeDocument/2006/relationships/slide" Target="slides/slide5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11" Type="http://schemas.openxmlformats.org/officeDocument/2006/relationships/slideMaster" Target="slideMasters/slideMaster6.xml"/><Relationship Id="rId55" Type="http://schemas.openxmlformats.org/officeDocument/2006/relationships/slide" Target="slides/slide39.xml"/><Relationship Id="rId10" Type="http://schemas.openxmlformats.org/officeDocument/2006/relationships/slideMaster" Target="slideMasters/slideMaster5.xml"/><Relationship Id="rId54" Type="http://schemas.openxmlformats.org/officeDocument/2006/relationships/slide" Target="slides/slide38.xml"/><Relationship Id="rId13" Type="http://schemas.openxmlformats.org/officeDocument/2006/relationships/slideMaster" Target="slideMasters/slideMaster8.xml"/><Relationship Id="rId57" Type="http://schemas.openxmlformats.org/officeDocument/2006/relationships/slide" Target="slides/slide41.xml"/><Relationship Id="rId12" Type="http://schemas.openxmlformats.org/officeDocument/2006/relationships/slideMaster" Target="slideMasters/slideMaster7.xml"/><Relationship Id="rId56" Type="http://schemas.openxmlformats.org/officeDocument/2006/relationships/slide" Target="slides/slide40.xml"/><Relationship Id="rId15" Type="http://schemas.openxmlformats.org/officeDocument/2006/relationships/slideMaster" Target="slideMasters/slideMaster10.xml"/><Relationship Id="rId59" Type="http://schemas.openxmlformats.org/officeDocument/2006/relationships/slide" Target="slides/slide43.xml"/><Relationship Id="rId14" Type="http://schemas.openxmlformats.org/officeDocument/2006/relationships/slideMaster" Target="slideMasters/slideMaster9.xml"/><Relationship Id="rId58" Type="http://schemas.openxmlformats.org/officeDocument/2006/relationships/slide" Target="slides/slide4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05T12:12:32.203">
    <p:pos x="2686" y="2170"/>
    <p:text>Qd on y verra plus clair, il faudra maj ce slide avec un screen shot du new TDU module et des outcomes associes + lien vers les configurateurs simple + architecture link with Offerit current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41288" y="466725"/>
            <a:ext cx="6821487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47100" y="4860251"/>
            <a:ext cx="5209865" cy="4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5984615" y="9996445"/>
            <a:ext cx="779675" cy="238168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:notes"/>
          <p:cNvSpPr txBox="1"/>
          <p:nvPr>
            <p:ph idx="1" type="body"/>
          </p:nvPr>
        </p:nvSpPr>
        <p:spPr>
          <a:xfrm>
            <a:off x="947100" y="4860251"/>
            <a:ext cx="5209865" cy="4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p1:notes"/>
          <p:cNvSpPr/>
          <p:nvPr>
            <p:ph idx="2" type="sldImg"/>
          </p:nvPr>
        </p:nvSpPr>
        <p:spPr>
          <a:xfrm>
            <a:off x="141288" y="466725"/>
            <a:ext cx="6821487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231ec2f086_0_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231ec2f086_0_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g1231ec2f086_0_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addec101d6_0_535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2" name="Google Shape;1542;gaddec101d6_0_535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gaddec101d6_0_535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d30ee2b86a_0_380:notes"/>
          <p:cNvSpPr/>
          <p:nvPr>
            <p:ph idx="2" type="sldImg"/>
          </p:nvPr>
        </p:nvSpPr>
        <p:spPr>
          <a:xfrm>
            <a:off x="1953614" y="1279325"/>
            <a:ext cx="3196800" cy="345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57" name="Google Shape;1557;gd30ee2b86a_0_380:notes"/>
          <p:cNvSpPr txBox="1"/>
          <p:nvPr>
            <p:ph idx="1" type="body"/>
          </p:nvPr>
        </p:nvSpPr>
        <p:spPr>
          <a:xfrm>
            <a:off x="710405" y="4925401"/>
            <a:ext cx="56832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8" name="Google Shape;1558;gd30ee2b86a_0_380:notes"/>
          <p:cNvSpPr txBox="1"/>
          <p:nvPr>
            <p:ph idx="12" type="sldNum"/>
          </p:nvPr>
        </p:nvSpPr>
        <p:spPr>
          <a:xfrm>
            <a:off x="4023984" y="9721094"/>
            <a:ext cx="3078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d30ee2b86a_0_758:notes"/>
          <p:cNvSpPr/>
          <p:nvPr>
            <p:ph idx="2" type="sldImg"/>
          </p:nvPr>
        </p:nvSpPr>
        <p:spPr>
          <a:xfrm>
            <a:off x="1953614" y="1279325"/>
            <a:ext cx="3196800" cy="345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6" name="Google Shape;1586;gd30ee2b86a_0_758:notes"/>
          <p:cNvSpPr txBox="1"/>
          <p:nvPr>
            <p:ph idx="1" type="body"/>
          </p:nvPr>
        </p:nvSpPr>
        <p:spPr>
          <a:xfrm>
            <a:off x="710405" y="4925401"/>
            <a:ext cx="56832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7" name="Google Shape;1587;gd30ee2b86a_0_758:notes"/>
          <p:cNvSpPr txBox="1"/>
          <p:nvPr>
            <p:ph idx="12" type="sldNum"/>
          </p:nvPr>
        </p:nvSpPr>
        <p:spPr>
          <a:xfrm>
            <a:off x="4023984" y="9721094"/>
            <a:ext cx="3078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df4e459178_0_30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71" name="Google Shape;1671;gdf4e459178_0_300:notes"/>
          <p:cNvSpPr/>
          <p:nvPr>
            <p:ph idx="2" type="sldImg"/>
          </p:nvPr>
        </p:nvSpPr>
        <p:spPr>
          <a:xfrm>
            <a:off x="141288" y="768350"/>
            <a:ext cx="6818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2" name="Google Shape;1672;gdf4e459178_0_30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128ce95ef3_0_10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g1128ce95ef3_0_10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g1128ce95ef3_0_108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b0c8aaf30b_0_18:notes"/>
          <p:cNvSpPr txBox="1"/>
          <p:nvPr>
            <p:ph idx="1" type="body"/>
          </p:nvPr>
        </p:nvSpPr>
        <p:spPr>
          <a:xfrm>
            <a:off x="710405" y="4863212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9" name="Google Shape;1719;gb0c8aaf30b_0_18:notes"/>
          <p:cNvSpPr/>
          <p:nvPr>
            <p:ph idx="2" type="sldImg"/>
          </p:nvPr>
        </p:nvSpPr>
        <p:spPr>
          <a:xfrm>
            <a:off x="1928567" y="767596"/>
            <a:ext cx="32469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f52e2ba338_0_53:notes"/>
          <p:cNvSpPr txBox="1"/>
          <p:nvPr>
            <p:ph idx="1" type="body"/>
          </p:nvPr>
        </p:nvSpPr>
        <p:spPr>
          <a:xfrm>
            <a:off x="710405" y="4863212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0" name="Google Shape;1770;gf52e2ba338_0_53:notes"/>
          <p:cNvSpPr/>
          <p:nvPr>
            <p:ph idx="2" type="sldImg"/>
          </p:nvPr>
        </p:nvSpPr>
        <p:spPr>
          <a:xfrm>
            <a:off x="1928567" y="767596"/>
            <a:ext cx="32469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18cce7cbd9_0_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18cce7cbd9_0_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g118cce7cbd9_0_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03addf9e77_0_102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03addf9e77_0_102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g103addf9e77_0_102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3addf9e77_0_237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3addf9e77_0_237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e2e5281211_0_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e2e5281211_0_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ge2e5281211_0_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f0f064f991_0_9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f0f064f991_0_9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gf0f064f991_0_9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f0f064f991_0_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f0f064f991_0_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gf0f064f991_0_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f0f064f991_0_18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f0f064f991_0_18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f0f064f991_0_18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e1eb2bd8b3_0_8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e1eb2bd8b3_0_8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ge1eb2bd8b3_0_8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f0f064f991_0_35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f0f064f991_0_35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gf0f064f991_0_35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f0f064f991_0_45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f0f064f991_0_45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gf0f064f991_0_45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f0f064f991_0_63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f0f064f991_0_63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gf0f064f991_0_63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f0f064f991_0_72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f0f064f991_0_72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gf0f064f991_0_72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f0f064f991_0_54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f0f064f991_0_54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gf0f064f991_0_54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d5a424523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d5a424523b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103addf9e77_0_34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103addf9e77_0_34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g103addf9e77_0_34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103addf9e77_0_46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103addf9e77_0_46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g103addf9e77_0_46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03addf9e77_0_56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103addf9e77_0_56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g103addf9e77_0_56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03addf9e77_0_66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03addf9e77_0_66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g103addf9e77_0_66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103addf9e77_0_8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103addf9e77_0_8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g103addf9e77_0_8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0d8e6cf3a3_0_1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0d8e6cf3a3_0_1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g10d8e6cf3a3_0_1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10d8e6cf3a3_0_13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10d8e6cf3a3_0_13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g10d8e6cf3a3_0_13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10d8e6cf3a3_0_22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10d8e6cf3a3_0_22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g10d8e6cf3a3_0_22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f0f064f991_0_27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f0f064f991_0_27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gf0f064f991_0_27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0d8e6cf3a3_0_32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10d8e6cf3a3_0_32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g10d8e6cf3a3_0_32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b0877dea2f_0_20:notes"/>
          <p:cNvSpPr txBox="1"/>
          <p:nvPr>
            <p:ph idx="1" type="body"/>
          </p:nvPr>
        </p:nvSpPr>
        <p:spPr>
          <a:xfrm>
            <a:off x="710405" y="4925401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1" name="Google Shape;1041;gb0877dea2f_0_20:notes"/>
          <p:cNvSpPr/>
          <p:nvPr>
            <p:ph idx="2" type="sldImg"/>
          </p:nvPr>
        </p:nvSpPr>
        <p:spPr>
          <a:xfrm>
            <a:off x="1953614" y="1279325"/>
            <a:ext cx="3196800" cy="345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0d8e6cf3a3_0_43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0d8e6cf3a3_0_43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g10d8e6cf3a3_0_43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03addf9e77_0_17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103addf9e77_0_17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g103addf9e77_0_17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0d8e6cf3a3_0_59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0d8e6cf3a3_0_59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10d8e6cf3a3_0_59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0dabf6e539_0_5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10dabf6e539_0_5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g10dabf6e539_0_5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03addf9e77_0_1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03addf9e77_0_1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g103addf9e77_0_1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ddec101d6_0_262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0" name="Google Shape;2140;gaddec101d6_0_262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1" name="Google Shape;2141;gaddec101d6_0_262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250a82aa3a_2_96:notes"/>
          <p:cNvSpPr txBox="1"/>
          <p:nvPr>
            <p:ph idx="1" type="body"/>
          </p:nvPr>
        </p:nvSpPr>
        <p:spPr>
          <a:xfrm>
            <a:off x="710405" y="4863222"/>
            <a:ext cx="5683200" cy="46056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g1250a82aa3a_2_96:notes"/>
          <p:cNvSpPr/>
          <p:nvPr>
            <p:ph idx="2" type="sldImg"/>
          </p:nvPr>
        </p:nvSpPr>
        <p:spPr>
          <a:xfrm>
            <a:off x="1932307" y="768730"/>
            <a:ext cx="3239400" cy="383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250a82aa3a_3_106:notes"/>
          <p:cNvSpPr/>
          <p:nvPr>
            <p:ph idx="2" type="sldImg"/>
          </p:nvPr>
        </p:nvSpPr>
        <p:spPr>
          <a:xfrm>
            <a:off x="1953614" y="1279325"/>
            <a:ext cx="3196800" cy="345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9" name="Google Shape;2159;g1250a82aa3a_3_106:notes"/>
          <p:cNvSpPr txBox="1"/>
          <p:nvPr>
            <p:ph idx="1" type="body"/>
          </p:nvPr>
        </p:nvSpPr>
        <p:spPr>
          <a:xfrm>
            <a:off x="710405" y="4925401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0" name="Google Shape;2160;g1250a82aa3a_3_106:notes"/>
          <p:cNvSpPr txBox="1"/>
          <p:nvPr>
            <p:ph idx="12" type="sldNum"/>
          </p:nvPr>
        </p:nvSpPr>
        <p:spPr>
          <a:xfrm>
            <a:off x="4023984" y="972109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250a82aa3a_3_212:notes"/>
          <p:cNvSpPr/>
          <p:nvPr>
            <p:ph idx="2" type="sldImg"/>
          </p:nvPr>
        </p:nvSpPr>
        <p:spPr>
          <a:xfrm>
            <a:off x="1953614" y="1279325"/>
            <a:ext cx="3196800" cy="345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6" name="Google Shape;2176;g1250a82aa3a_3_212:notes"/>
          <p:cNvSpPr txBox="1"/>
          <p:nvPr>
            <p:ph idx="1" type="body"/>
          </p:nvPr>
        </p:nvSpPr>
        <p:spPr>
          <a:xfrm>
            <a:off x="710405" y="4925401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7" name="Google Shape;2177;g1250a82aa3a_3_212:notes"/>
          <p:cNvSpPr txBox="1"/>
          <p:nvPr>
            <p:ph idx="12" type="sldNum"/>
          </p:nvPr>
        </p:nvSpPr>
        <p:spPr>
          <a:xfrm>
            <a:off x="4023984" y="972109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250a82aa3a_2_1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250a82aa3a_2_1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g1250a82aa3a_2_1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d30ee2b86a_0_1245:notes"/>
          <p:cNvSpPr txBox="1"/>
          <p:nvPr>
            <p:ph idx="12" type="sldNum"/>
          </p:nvPr>
        </p:nvSpPr>
        <p:spPr>
          <a:xfrm>
            <a:off x="4023985" y="9721115"/>
            <a:ext cx="3078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675" spcFirstLastPara="1" rIns="91675" wrap="square" tIns="45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Page </a:t>
            </a:r>
            <a:fld id="{00000000-1234-1234-1234-123412341234}" type="slidenum">
              <a:rPr lang="fr-F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257" name="Google Shape;1257;gd30ee2b86a_0_1245:notes"/>
          <p:cNvSpPr/>
          <p:nvPr>
            <p:ph idx="2" type="sldImg"/>
          </p:nvPr>
        </p:nvSpPr>
        <p:spPr>
          <a:xfrm>
            <a:off x="100936" y="1155483"/>
            <a:ext cx="4871100" cy="577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8" name="Google Shape;1258;gd30ee2b86a_0_1245:notes"/>
          <p:cNvSpPr txBox="1"/>
          <p:nvPr>
            <p:ph idx="1" type="body"/>
          </p:nvPr>
        </p:nvSpPr>
        <p:spPr>
          <a:xfrm>
            <a:off x="710405" y="4863222"/>
            <a:ext cx="56832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675" spcFirstLastPara="1" rIns="91675" wrap="square" tIns="4585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d03c4680c9_0_402:notes"/>
          <p:cNvSpPr/>
          <p:nvPr>
            <p:ph idx="2" type="sldImg"/>
          </p:nvPr>
        </p:nvSpPr>
        <p:spPr>
          <a:xfrm>
            <a:off x="89158" y="767392"/>
            <a:ext cx="69273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05" name="Google Shape;2205;gd03c4680c9_0_402:notes"/>
          <p:cNvSpPr txBox="1"/>
          <p:nvPr>
            <p:ph idx="1" type="body"/>
          </p:nvPr>
        </p:nvSpPr>
        <p:spPr>
          <a:xfrm>
            <a:off x="710905" y="4860789"/>
            <a:ext cx="5682300" cy="4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6" name="Google Shape;2206;gd03c4680c9_0_402:notes"/>
          <p:cNvSpPr txBox="1"/>
          <p:nvPr>
            <p:ph idx="12" type="sldNum"/>
          </p:nvPr>
        </p:nvSpPr>
        <p:spPr>
          <a:xfrm>
            <a:off x="4023481" y="9721575"/>
            <a:ext cx="3078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5:notes"/>
          <p:cNvSpPr txBox="1"/>
          <p:nvPr>
            <p:ph idx="12" type="sldNum"/>
          </p:nvPr>
        </p:nvSpPr>
        <p:spPr>
          <a:xfrm>
            <a:off x="5984615" y="9996445"/>
            <a:ext cx="779675" cy="238168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27" name="Google Shape;2227;p5:notes"/>
          <p:cNvSpPr/>
          <p:nvPr>
            <p:ph idx="2" type="sldImg"/>
          </p:nvPr>
        </p:nvSpPr>
        <p:spPr>
          <a:xfrm>
            <a:off x="141288" y="768350"/>
            <a:ext cx="6818312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8" name="Google Shape;2228;p5:notes"/>
          <p:cNvSpPr txBox="1"/>
          <p:nvPr>
            <p:ph idx="1" type="body"/>
          </p:nvPr>
        </p:nvSpPr>
        <p:spPr>
          <a:xfrm>
            <a:off x="947100" y="4860251"/>
            <a:ext cx="5209865" cy="4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:notes"/>
          <p:cNvSpPr txBox="1"/>
          <p:nvPr>
            <p:ph idx="1" type="body"/>
          </p:nvPr>
        </p:nvSpPr>
        <p:spPr>
          <a:xfrm>
            <a:off x="947100" y="4860251"/>
            <a:ext cx="5209865" cy="4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0" name="Google Shape;2270;p12:notes"/>
          <p:cNvSpPr/>
          <p:nvPr>
            <p:ph idx="2" type="sldImg"/>
          </p:nvPr>
        </p:nvSpPr>
        <p:spPr>
          <a:xfrm>
            <a:off x="141288" y="466725"/>
            <a:ext cx="6821487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f0f064f991_0_81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f0f064f991_0_81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gf0f064f991_0_81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111ee93f7a5_0_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111ee93f7a5_0_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g111ee93f7a5_0_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ddec101d6_0_176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1" name="Google Shape;1341;gaddec101d6_0_176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ddec101d6_0_0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5" name="Google Shape;1375;gaddec101d6_0_0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6" name="Google Shape;1376;gaddec101d6_0_0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addec101d6_0_525:notes"/>
          <p:cNvSpPr/>
          <p:nvPr>
            <p:ph idx="2" type="sldImg"/>
          </p:nvPr>
        </p:nvSpPr>
        <p:spPr>
          <a:xfrm>
            <a:off x="141288" y="466725"/>
            <a:ext cx="68214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88" name="Google Shape;1388;gaddec101d6_0_525:notes"/>
          <p:cNvSpPr txBox="1"/>
          <p:nvPr>
            <p:ph idx="1" type="body"/>
          </p:nvPr>
        </p:nvSpPr>
        <p:spPr>
          <a:xfrm>
            <a:off x="947100" y="4860251"/>
            <a:ext cx="5209800" cy="4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9" name="Google Shape;1389;gaddec101d6_0_525:notes"/>
          <p:cNvSpPr txBox="1"/>
          <p:nvPr>
            <p:ph idx="12" type="sldNum"/>
          </p:nvPr>
        </p:nvSpPr>
        <p:spPr>
          <a:xfrm>
            <a:off x="5984615" y="9996445"/>
            <a:ext cx="77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e2e8b33c25_0_1:notes"/>
          <p:cNvSpPr/>
          <p:nvPr>
            <p:ph idx="2" type="sldImg"/>
          </p:nvPr>
        </p:nvSpPr>
        <p:spPr>
          <a:xfrm>
            <a:off x="89158" y="767392"/>
            <a:ext cx="69273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8" name="Google Shape;1418;ge2e8b33c25_0_1:notes"/>
          <p:cNvSpPr txBox="1"/>
          <p:nvPr>
            <p:ph idx="1" type="body"/>
          </p:nvPr>
        </p:nvSpPr>
        <p:spPr>
          <a:xfrm>
            <a:off x="710905" y="4860789"/>
            <a:ext cx="5682300" cy="4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94525" spcFirstLastPara="1" rIns="94525" wrap="square" tIns="4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9" name="Google Shape;1419;ge2e8b33c25_0_1:notes"/>
          <p:cNvSpPr txBox="1"/>
          <p:nvPr>
            <p:ph idx="12" type="sldNum"/>
          </p:nvPr>
        </p:nvSpPr>
        <p:spPr>
          <a:xfrm>
            <a:off x="4023481" y="9721575"/>
            <a:ext cx="3078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7250" lIns="186075" spcFirstLastPara="1" rIns="0" wrap="square" tIns="47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jp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3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4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2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2" y="5424789"/>
            <a:ext cx="12192000" cy="14332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2" y="5412023"/>
            <a:ext cx="12192000" cy="61996"/>
            <a:chOff x="0" y="3175"/>
            <a:chExt cx="6736" cy="68"/>
          </a:xfrm>
        </p:grpSpPr>
        <p:sp>
          <p:nvSpPr>
            <p:cNvPr id="19" name="Google Shape;19;p2"/>
            <p:cNvSpPr/>
            <p:nvPr/>
          </p:nvSpPr>
          <p:spPr>
            <a:xfrm>
              <a:off x="0" y="3175"/>
              <a:ext cx="6733" cy="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26" y="3175"/>
              <a:ext cx="4910" cy="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3305018" y="1628800"/>
            <a:ext cx="6031344" cy="28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3305018" y="4561678"/>
            <a:ext cx="6031344" cy="86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6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idx="2" type="body"/>
          </p:nvPr>
        </p:nvSpPr>
        <p:spPr>
          <a:xfrm>
            <a:off x="3305018" y="5652000"/>
            <a:ext cx="6031344" cy="1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3905794" y="2054629"/>
            <a:ext cx="7158758" cy="137232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905794" y="3430831"/>
            <a:ext cx="7156802" cy="709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8649339" y="332211"/>
            <a:ext cx="3266785" cy="1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8"/>
          <p:cNvSpPr txBox="1"/>
          <p:nvPr>
            <p:ph idx="1" type="body"/>
          </p:nvPr>
        </p:nvSpPr>
        <p:spPr>
          <a:xfrm>
            <a:off x="472407" y="1566001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73" name="Google Shape;673;p10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10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108"/>
          <p:cNvSpPr txBox="1"/>
          <p:nvPr>
            <p:ph idx="12" type="sldNum"/>
          </p:nvPr>
        </p:nvSpPr>
        <p:spPr>
          <a:xfrm>
            <a:off x="472409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0"/>
          <p:cNvSpPr/>
          <p:nvPr/>
        </p:nvSpPr>
        <p:spPr>
          <a:xfrm>
            <a:off x="2" y="5424789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110"/>
          <p:cNvGrpSpPr/>
          <p:nvPr/>
        </p:nvGrpSpPr>
        <p:grpSpPr>
          <a:xfrm>
            <a:off x="2" y="5412023"/>
            <a:ext cx="11992902" cy="0"/>
            <a:chOff x="0" y="3175"/>
            <a:chExt cx="6626" cy="0"/>
          </a:xfrm>
        </p:grpSpPr>
        <p:sp>
          <p:nvSpPr>
            <p:cNvPr id="689" name="Google Shape;689;p110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10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110"/>
          <p:cNvSpPr txBox="1"/>
          <p:nvPr>
            <p:ph type="ctrTitle"/>
          </p:nvPr>
        </p:nvSpPr>
        <p:spPr>
          <a:xfrm>
            <a:off x="3305018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" type="subTitle"/>
          </p:nvPr>
        </p:nvSpPr>
        <p:spPr>
          <a:xfrm>
            <a:off x="3305018" y="4561678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693" name="Google Shape;69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6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10"/>
          <p:cNvSpPr txBox="1"/>
          <p:nvPr>
            <p:ph idx="2" type="body"/>
          </p:nvPr>
        </p:nvSpPr>
        <p:spPr>
          <a:xfrm>
            <a:off x="3305018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1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111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1775614" y="6444000"/>
            <a:ext cx="700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0" type="dt"/>
          </p:nvPr>
        </p:nvSpPr>
        <p:spPr>
          <a:xfrm>
            <a:off x="797280" y="6444000"/>
            <a:ext cx="94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702" name="Google Shape;702;p11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03" name="Google Shape;703;p1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3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3"/>
          <p:cNvSpPr txBox="1"/>
          <p:nvPr>
            <p:ph idx="1" type="body"/>
          </p:nvPr>
        </p:nvSpPr>
        <p:spPr>
          <a:xfrm>
            <a:off x="472406" y="1566000"/>
            <a:ext cx="5418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07" name="Google Shape;707;p113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113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10" name="Google Shape;710;p113"/>
          <p:cNvSpPr/>
          <p:nvPr>
            <p:ph idx="2" type="pic"/>
          </p:nvPr>
        </p:nvSpPr>
        <p:spPr>
          <a:xfrm>
            <a:off x="6156002" y="1566001"/>
            <a:ext cx="5508000" cy="32868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p113"/>
          <p:cNvSpPr txBox="1"/>
          <p:nvPr>
            <p:ph idx="3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4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114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15" name="Google Shape;715;p114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4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18" name="Google Shape;718;p114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5"/>
          <p:cNvSpPr txBox="1"/>
          <p:nvPr>
            <p:ph type="title"/>
          </p:nvPr>
        </p:nvSpPr>
        <p:spPr>
          <a:xfrm>
            <a:off x="478800" y="655200"/>
            <a:ext cx="9464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15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22" name="Google Shape;722;p115"/>
          <p:cNvSpPr txBox="1"/>
          <p:nvPr/>
        </p:nvSpPr>
        <p:spPr>
          <a:xfrm>
            <a:off x="478800" y="1580700"/>
            <a:ext cx="5384700" cy="279300"/>
          </a:xfrm>
          <a:prstGeom prst="rect">
            <a:avLst/>
          </a:prstGeom>
          <a:solidFill>
            <a:srgbClr val="005587"/>
          </a:solidFill>
          <a:ln cap="flat" cmpd="sng" w="9525">
            <a:solidFill>
              <a:srgbClr val="005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topics addressed and associated outcomes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15"/>
          <p:cNvSpPr txBox="1"/>
          <p:nvPr/>
        </p:nvSpPr>
        <p:spPr>
          <a:xfrm>
            <a:off x="6365100" y="1580700"/>
            <a:ext cx="5384700" cy="279300"/>
          </a:xfrm>
          <a:prstGeom prst="rect">
            <a:avLst/>
          </a:prstGeom>
          <a:solidFill>
            <a:srgbClr val="00205B"/>
          </a:solidFill>
          <a:ln cap="flat" cmpd="sng" w="9525">
            <a:solidFill>
              <a:srgbClr val="002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Concerns / open points / blocking points and associated 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15"/>
          <p:cNvSpPr txBox="1"/>
          <p:nvPr>
            <p:ph idx="1" type="body"/>
          </p:nvPr>
        </p:nvSpPr>
        <p:spPr>
          <a:xfrm>
            <a:off x="479425" y="1860000"/>
            <a:ext cx="5384700" cy="4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6"/>
          <p:cNvSpPr/>
          <p:nvPr/>
        </p:nvSpPr>
        <p:spPr>
          <a:xfrm>
            <a:off x="8056034" y="902514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16"/>
          <p:cNvSpPr txBox="1"/>
          <p:nvPr>
            <p:ph type="title"/>
          </p:nvPr>
        </p:nvSpPr>
        <p:spPr>
          <a:xfrm>
            <a:off x="336551" y="129678"/>
            <a:ext cx="1152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16"/>
          <p:cNvSpPr txBox="1"/>
          <p:nvPr>
            <p:ph idx="11" type="ftr"/>
          </p:nvPr>
        </p:nvSpPr>
        <p:spPr>
          <a:xfrm>
            <a:off x="336551" y="0"/>
            <a:ext cx="96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7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17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117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1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4" name="Google Shape;734;p117"/>
          <p:cNvSpPr txBox="1"/>
          <p:nvPr>
            <p:ph idx="1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OE_weft_for_PPT_4.png" id="737" name="Google Shape;737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0715" y="1053864"/>
            <a:ext cx="7952389" cy="23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138" y="3002756"/>
            <a:ext cx="2206428" cy="31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11" y="1556793"/>
            <a:ext cx="2594937" cy="491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_weft_for_PPT_3.png" id="740" name="Google Shape;740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11" y="3399866"/>
            <a:ext cx="9007541" cy="271718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18"/>
          <p:cNvSpPr/>
          <p:nvPr/>
        </p:nvSpPr>
        <p:spPr>
          <a:xfrm>
            <a:off x="8056034" y="912039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18"/>
          <p:cNvSpPr txBox="1"/>
          <p:nvPr>
            <p:ph idx="11" type="ftr"/>
          </p:nvPr>
        </p:nvSpPr>
        <p:spPr>
          <a:xfrm>
            <a:off x="336551" y="0"/>
            <a:ext cx="96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8649339" y="332211"/>
            <a:ext cx="3266785" cy="1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9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119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46" name="Google Shape;746;p119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119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11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9" name="Google Shape;749;p119"/>
          <p:cNvSpPr txBox="1"/>
          <p:nvPr>
            <p:ph idx="2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0"/>
          <p:cNvSpPr txBox="1"/>
          <p:nvPr>
            <p:ph type="title"/>
          </p:nvPr>
        </p:nvSpPr>
        <p:spPr>
          <a:xfrm>
            <a:off x="3905794" y="2054629"/>
            <a:ext cx="7158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20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20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120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55" name="Google Shape;755;p120"/>
          <p:cNvSpPr txBox="1"/>
          <p:nvPr>
            <p:ph idx="1" type="body"/>
          </p:nvPr>
        </p:nvSpPr>
        <p:spPr>
          <a:xfrm>
            <a:off x="3905794" y="3430831"/>
            <a:ext cx="7156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2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1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1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121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61" name="Google Shape;761;p121"/>
          <p:cNvSpPr txBox="1"/>
          <p:nvPr>
            <p:ph idx="1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2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2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122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4"/>
          <p:cNvSpPr/>
          <p:nvPr/>
        </p:nvSpPr>
        <p:spPr>
          <a:xfrm>
            <a:off x="0" y="5424787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4" name="Google Shape;774;p124"/>
          <p:cNvGrpSpPr/>
          <p:nvPr/>
        </p:nvGrpSpPr>
        <p:grpSpPr>
          <a:xfrm>
            <a:off x="0" y="5412023"/>
            <a:ext cx="11992902" cy="0"/>
            <a:chOff x="0" y="3175"/>
            <a:chExt cx="6626" cy="0"/>
          </a:xfrm>
        </p:grpSpPr>
        <p:sp>
          <p:nvSpPr>
            <p:cNvPr id="775" name="Google Shape;775;p124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24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p124"/>
          <p:cNvSpPr txBox="1"/>
          <p:nvPr>
            <p:ph idx="1" type="body"/>
          </p:nvPr>
        </p:nvSpPr>
        <p:spPr>
          <a:xfrm>
            <a:off x="3305016" y="5937980"/>
            <a:ext cx="60312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78" name="Google Shape;778;p124"/>
          <p:cNvSpPr txBox="1"/>
          <p:nvPr>
            <p:ph type="ctrTitle"/>
          </p:nvPr>
        </p:nvSpPr>
        <p:spPr>
          <a:xfrm>
            <a:off x="3305016" y="3136668"/>
            <a:ext cx="60312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124"/>
          <p:cNvSpPr txBox="1"/>
          <p:nvPr>
            <p:ph idx="2" type="subTitle"/>
          </p:nvPr>
        </p:nvSpPr>
        <p:spPr>
          <a:xfrm>
            <a:off x="3305016" y="4561676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lvl="2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lvl="6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lvl="7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lvl="8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grpSp>
        <p:nvGrpSpPr>
          <p:cNvPr id="780" name="Google Shape;780;p124"/>
          <p:cNvGrpSpPr/>
          <p:nvPr/>
        </p:nvGrpSpPr>
        <p:grpSpPr>
          <a:xfrm>
            <a:off x="10614554" y="6254410"/>
            <a:ext cx="1331732" cy="246547"/>
            <a:chOff x="830300" y="1716088"/>
            <a:chExt cx="10058401" cy="1862137"/>
          </a:xfrm>
        </p:grpSpPr>
        <p:sp>
          <p:nvSpPr>
            <p:cNvPr id="781" name="Google Shape;781;p124"/>
            <p:cNvSpPr/>
            <p:nvPr/>
          </p:nvSpPr>
          <p:spPr>
            <a:xfrm>
              <a:off x="3857663" y="1749425"/>
              <a:ext cx="1604963" cy="1789112"/>
            </a:xfrm>
            <a:custGeom>
              <a:rect b="b" l="l" r="r" t="t"/>
              <a:pathLst>
                <a:path extrusionOk="0" h="275" w="247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24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24"/>
            <p:cNvSpPr/>
            <p:nvPr/>
          </p:nvSpPr>
          <p:spPr>
            <a:xfrm>
              <a:off x="830300" y="1749425"/>
              <a:ext cx="2203450" cy="1789113"/>
            </a:xfrm>
            <a:custGeom>
              <a:rect b="b" l="l" r="r" t="t"/>
              <a:pathLst>
                <a:path extrusionOk="0" h="1127" w="1388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24"/>
            <p:cNvSpPr/>
            <p:nvPr/>
          </p:nvSpPr>
          <p:spPr>
            <a:xfrm>
              <a:off x="5670588" y="1749425"/>
              <a:ext cx="1670050" cy="1789112"/>
            </a:xfrm>
            <a:custGeom>
              <a:rect b="b" l="l" r="r" t="t"/>
              <a:pathLst>
                <a:path extrusionOk="0" h="275" w="257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24"/>
            <p:cNvSpPr/>
            <p:nvPr/>
          </p:nvSpPr>
          <p:spPr>
            <a:xfrm>
              <a:off x="7529550" y="1749425"/>
              <a:ext cx="1630363" cy="1828800"/>
            </a:xfrm>
            <a:custGeom>
              <a:rect b="b" l="l" r="r" t="t"/>
              <a:pathLst>
                <a:path extrusionOk="0" h="281" w="251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24"/>
            <p:cNvSpPr/>
            <p:nvPr/>
          </p:nvSpPr>
          <p:spPr>
            <a:xfrm>
              <a:off x="9309138" y="1716088"/>
              <a:ext cx="1579563" cy="1862137"/>
            </a:xfrm>
            <a:custGeom>
              <a:rect b="b" l="l" r="r" t="t"/>
              <a:pathLst>
                <a:path extrusionOk="0" h="286" w="243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25"/>
          <p:cNvPicPr preferRelativeResize="0"/>
          <p:nvPr/>
        </p:nvPicPr>
        <p:blipFill rotWithShape="1">
          <a:blip r:embed="rId2">
            <a:alphaModFix/>
          </a:blip>
          <a:srcRect b="13859" l="0" r="0" t="0"/>
          <a:stretch/>
        </p:blipFill>
        <p:spPr>
          <a:xfrm>
            <a:off x="9144" y="6096"/>
            <a:ext cx="12195394" cy="590734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25"/>
          <p:cNvSpPr txBox="1"/>
          <p:nvPr>
            <p:ph type="title"/>
          </p:nvPr>
        </p:nvSpPr>
        <p:spPr>
          <a:xfrm>
            <a:off x="479425" y="653691"/>
            <a:ext cx="11240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125"/>
          <p:cNvSpPr txBox="1"/>
          <p:nvPr>
            <p:ph idx="1" type="body"/>
          </p:nvPr>
        </p:nvSpPr>
        <p:spPr>
          <a:xfrm>
            <a:off x="479425" y="1565998"/>
            <a:ext cx="54183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–"/>
              <a:defRPr sz="2500"/>
            </a:lvl1pPr>
            <a:lvl2pPr indent="-3873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2pPr>
            <a:lvl3pPr indent="-3873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3pPr>
            <a:lvl4pPr indent="-3873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4pPr>
            <a:lvl5pPr indent="-38735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91" name="Google Shape;791;p125"/>
          <p:cNvSpPr txBox="1"/>
          <p:nvPr>
            <p:ph idx="2" type="body"/>
          </p:nvPr>
        </p:nvSpPr>
        <p:spPr>
          <a:xfrm>
            <a:off x="6301252" y="1565999"/>
            <a:ext cx="54183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–"/>
              <a:defRPr sz="2500"/>
            </a:lvl1pPr>
            <a:lvl2pPr indent="-3873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2pPr>
            <a:lvl3pPr indent="-3873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3pPr>
            <a:lvl4pPr indent="-3873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4pPr>
            <a:lvl5pPr indent="-38735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92" name="Google Shape;792;p125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93" name="Google Shape;793;p125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Airbus Amber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content">
  <p:cSld name="Header and content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6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126"/>
          <p:cNvSpPr txBox="1"/>
          <p:nvPr>
            <p:ph idx="1" type="body"/>
          </p:nvPr>
        </p:nvSpPr>
        <p:spPr>
          <a:xfrm>
            <a:off x="478800" y="1565944"/>
            <a:ext cx="11232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97" name="Google Shape;797;p126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two columns">
  <p:cSld name="Header and two columns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7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" type="body"/>
          </p:nvPr>
        </p:nvSpPr>
        <p:spPr>
          <a:xfrm>
            <a:off x="479425" y="1565999"/>
            <a:ext cx="5418300" cy="4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2" type="body"/>
          </p:nvPr>
        </p:nvSpPr>
        <p:spPr>
          <a:xfrm>
            <a:off x="6301252" y="1565999"/>
            <a:ext cx="5418300" cy="4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white logo" showMasterSp="0">
  <p:cSld name="Picture - white logo">
    <p:bg>
      <p:bgPr>
        <a:solidFill>
          <a:srgbClr val="D8D8D8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05" name="Google Shape;805;p128"/>
          <p:cNvSpPr/>
          <p:nvPr/>
        </p:nvSpPr>
        <p:spPr>
          <a:xfrm>
            <a:off x="10846793" y="6465066"/>
            <a:ext cx="1089600" cy="20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806" name="Google Shape;806;p128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Airbus Amber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solidFill>
          <a:schemeClr val="lt1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29"/>
          <p:cNvPicPr preferRelativeResize="0"/>
          <p:nvPr/>
        </p:nvPicPr>
        <p:blipFill rotWithShape="1">
          <a:blip r:embed="rId2">
            <a:alphaModFix/>
          </a:blip>
          <a:srcRect b="13770" l="0" r="0" t="0"/>
          <a:stretch/>
        </p:blipFill>
        <p:spPr>
          <a:xfrm>
            <a:off x="0" y="0"/>
            <a:ext cx="12192000" cy="59134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29"/>
          <p:cNvSpPr txBox="1"/>
          <p:nvPr>
            <p:ph type="title"/>
          </p:nvPr>
        </p:nvSpPr>
        <p:spPr>
          <a:xfrm>
            <a:off x="3905794" y="2054627"/>
            <a:ext cx="7158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1" name="Google Shape;811;p129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Airbus Amber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copyright/disclaimer" showMasterSp="0">
  <p:cSld name="Closing slide with copyright/disclaimer">
    <p:bg>
      <p:bgPr>
        <a:solidFill>
          <a:schemeClr val="dk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You_Grid_Portrait.png" id="813" name="Google Shape;813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51848"/>
            <a:ext cx="12193201" cy="46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30"/>
          <p:cNvSpPr txBox="1"/>
          <p:nvPr>
            <p:ph idx="1" type="body"/>
          </p:nvPr>
        </p:nvSpPr>
        <p:spPr>
          <a:xfrm>
            <a:off x="3886247" y="2966527"/>
            <a:ext cx="6507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grpSp>
        <p:nvGrpSpPr>
          <p:cNvPr id="815" name="Google Shape;815;p130"/>
          <p:cNvGrpSpPr/>
          <p:nvPr/>
        </p:nvGrpSpPr>
        <p:grpSpPr>
          <a:xfrm>
            <a:off x="0" y="2746980"/>
            <a:ext cx="12193200" cy="62100"/>
            <a:chOff x="0" y="3606831"/>
            <a:chExt cx="12193200" cy="62100"/>
          </a:xfrm>
        </p:grpSpPr>
        <p:sp>
          <p:nvSpPr>
            <p:cNvPr id="816" name="Google Shape;816;p130"/>
            <p:cNvSpPr/>
            <p:nvPr/>
          </p:nvSpPr>
          <p:spPr>
            <a:xfrm>
              <a:off x="0" y="3606831"/>
              <a:ext cx="12193200" cy="2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30"/>
            <p:cNvSpPr/>
            <p:nvPr/>
          </p:nvSpPr>
          <p:spPr>
            <a:xfrm>
              <a:off x="3886247" y="3606831"/>
              <a:ext cx="8305800" cy="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8" name="Google Shape;81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6794" y="6465066"/>
            <a:ext cx="1089501" cy="202063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30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fr-F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Airbus Amber</a:t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1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1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2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3"/>
          <p:cNvSpPr txBox="1"/>
          <p:nvPr>
            <p:ph type="title"/>
          </p:nvPr>
        </p:nvSpPr>
        <p:spPr>
          <a:xfrm>
            <a:off x="469902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33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33"/>
          <p:cNvSpPr txBox="1"/>
          <p:nvPr>
            <p:ph idx="11" type="ftr"/>
          </p:nvPr>
        </p:nvSpPr>
        <p:spPr>
          <a:xfrm>
            <a:off x="2236501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133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30" name="Google Shape;830;p133"/>
          <p:cNvSpPr txBox="1"/>
          <p:nvPr>
            <p:ph idx="1" type="body"/>
          </p:nvPr>
        </p:nvSpPr>
        <p:spPr>
          <a:xfrm>
            <a:off x="8649347" y="332210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4"/>
          <p:cNvSpPr txBox="1"/>
          <p:nvPr>
            <p:ph type="title"/>
          </p:nvPr>
        </p:nvSpPr>
        <p:spPr>
          <a:xfrm>
            <a:off x="469902" y="653696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34"/>
          <p:cNvSpPr txBox="1"/>
          <p:nvPr>
            <p:ph idx="10" type="dt"/>
          </p:nvPr>
        </p:nvSpPr>
        <p:spPr>
          <a:xfrm>
            <a:off x="777613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34"/>
          <p:cNvSpPr txBox="1"/>
          <p:nvPr>
            <p:ph idx="11" type="ftr"/>
          </p:nvPr>
        </p:nvSpPr>
        <p:spPr>
          <a:xfrm>
            <a:off x="2236512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3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36" name="Google Shape;836;p134"/>
          <p:cNvSpPr txBox="1"/>
          <p:nvPr>
            <p:ph idx="1" type="body"/>
          </p:nvPr>
        </p:nvSpPr>
        <p:spPr>
          <a:xfrm>
            <a:off x="8649350" y="33222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78800" y="655200"/>
            <a:ext cx="94641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78800" y="1580700"/>
            <a:ext cx="5384700" cy="279300"/>
          </a:xfrm>
          <a:prstGeom prst="rect">
            <a:avLst/>
          </a:prstGeom>
          <a:solidFill>
            <a:srgbClr val="005587"/>
          </a:solidFill>
          <a:ln cap="flat" cmpd="sng" w="9525">
            <a:solidFill>
              <a:srgbClr val="005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Main topics addressed and associated outcomes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365100" y="1580700"/>
            <a:ext cx="5384700" cy="279300"/>
          </a:xfrm>
          <a:prstGeom prst="rect">
            <a:avLst/>
          </a:prstGeom>
          <a:solidFill>
            <a:srgbClr val="00205B"/>
          </a:solidFill>
          <a:ln cap="flat" cmpd="sng" w="9525">
            <a:solidFill>
              <a:srgbClr val="002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Concerns / open points / blocking points and associated actions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79425" y="1860000"/>
            <a:ext cx="5384700" cy="4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5424787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0" y="5412023"/>
            <a:ext cx="11992902" cy="0"/>
            <a:chOff x="0" y="3175"/>
            <a:chExt cx="6626" cy="0"/>
          </a:xfrm>
        </p:grpSpPr>
        <p:sp>
          <p:nvSpPr>
            <p:cNvPr id="112" name="Google Shape;112;p17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7"/>
          <p:cNvSpPr txBox="1"/>
          <p:nvPr>
            <p:ph type="ctrTitle"/>
          </p:nvPr>
        </p:nvSpPr>
        <p:spPr>
          <a:xfrm>
            <a:off x="3305016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305016" y="4561676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4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3305016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5424787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0" y="5412023"/>
            <a:ext cx="11992902" cy="0"/>
            <a:chOff x="0" y="3175"/>
            <a:chExt cx="6626" cy="0"/>
          </a:xfrm>
        </p:grpSpPr>
        <p:sp>
          <p:nvSpPr>
            <p:cNvPr id="121" name="Google Shape;121;p18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8"/>
          <p:cNvSpPr txBox="1"/>
          <p:nvPr>
            <p:ph type="ctrTitle"/>
          </p:nvPr>
        </p:nvSpPr>
        <p:spPr>
          <a:xfrm>
            <a:off x="3305016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3305016" y="4561676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4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3305016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0" y="5424787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0" y="5412023"/>
            <a:ext cx="11992902" cy="0"/>
            <a:chOff x="0" y="3175"/>
            <a:chExt cx="6626" cy="0"/>
          </a:xfrm>
        </p:grpSpPr>
        <p:sp>
          <p:nvSpPr>
            <p:cNvPr id="130" name="Google Shape;130;p19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IRBUS_WHITE.png"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4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305016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type="ctrTitle"/>
          </p:nvPr>
        </p:nvSpPr>
        <p:spPr>
          <a:xfrm>
            <a:off x="3305016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2" type="subTitle"/>
          </p:nvPr>
        </p:nvSpPr>
        <p:spPr>
          <a:xfrm>
            <a:off x="3305016" y="4561676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Changeable" showMasterSp="0">
  <p:cSld name="Title Slide Change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>
            <p:ph idx="2" type="pic"/>
          </p:nvPr>
        </p:nvSpPr>
        <p:spPr>
          <a:xfrm>
            <a:off x="0" y="0"/>
            <a:ext cx="12192000" cy="542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−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>
            <a:off x="0" y="5424787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0" y="5412023"/>
            <a:ext cx="11992902" cy="0"/>
            <a:chOff x="0" y="3175"/>
            <a:chExt cx="6626" cy="0"/>
          </a:xfrm>
        </p:grpSpPr>
        <p:sp>
          <p:nvSpPr>
            <p:cNvPr id="140" name="Google Shape;140;p20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IRBUS_WHITE.png"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4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305016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type="ctrTitle"/>
          </p:nvPr>
        </p:nvSpPr>
        <p:spPr>
          <a:xfrm>
            <a:off x="3305016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3" type="subTitle"/>
          </p:nvPr>
        </p:nvSpPr>
        <p:spPr>
          <a:xfrm>
            <a:off x="3305016" y="4561676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ernate" showMasterSp="0">
  <p:cSld name="Title Slide Alternate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0" y="3625065"/>
            <a:ext cx="12192000" cy="32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1"/>
          <p:cNvGrpSpPr/>
          <p:nvPr/>
        </p:nvGrpSpPr>
        <p:grpSpPr>
          <a:xfrm>
            <a:off x="5430" y="3606831"/>
            <a:ext cx="11992902" cy="0"/>
            <a:chOff x="3" y="1195"/>
            <a:chExt cx="6626" cy="0"/>
          </a:xfrm>
        </p:grpSpPr>
        <p:sp>
          <p:nvSpPr>
            <p:cNvPr id="149" name="Google Shape;149;p21"/>
            <p:cNvSpPr/>
            <p:nvPr/>
          </p:nvSpPr>
          <p:spPr>
            <a:xfrm>
              <a:off x="3" y="119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1829" y="119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1"/>
          <p:cNvSpPr txBox="1"/>
          <p:nvPr>
            <p:ph type="ctrTitle"/>
          </p:nvPr>
        </p:nvSpPr>
        <p:spPr>
          <a:xfrm>
            <a:off x="3305016" y="4048064"/>
            <a:ext cx="6031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3305016" y="4982727"/>
            <a:ext cx="6031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153" name="Google Shape;1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496" y="6165304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3305016" y="6048000"/>
            <a:ext cx="603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55" name="Google Shape;155;p21"/>
          <p:cNvSpPr/>
          <p:nvPr>
            <p:ph idx="3" type="pic"/>
          </p:nvPr>
        </p:nvSpPr>
        <p:spPr>
          <a:xfrm>
            <a:off x="0" y="0"/>
            <a:ext cx="12192000" cy="360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−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1775614" y="6444000"/>
            <a:ext cx="700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97280" y="6444000"/>
            <a:ext cx="94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ernate 2" showMasterSp="0">
  <p:cSld name="Title Slide Alternat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0" y="3625065"/>
            <a:ext cx="12192000" cy="32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22"/>
          <p:cNvGrpSpPr/>
          <p:nvPr/>
        </p:nvGrpSpPr>
        <p:grpSpPr>
          <a:xfrm>
            <a:off x="5430" y="3606831"/>
            <a:ext cx="11992902" cy="0"/>
            <a:chOff x="3" y="1195"/>
            <a:chExt cx="6626" cy="0"/>
          </a:xfrm>
        </p:grpSpPr>
        <p:sp>
          <p:nvSpPr>
            <p:cNvPr id="159" name="Google Shape;159;p22"/>
            <p:cNvSpPr/>
            <p:nvPr/>
          </p:nvSpPr>
          <p:spPr>
            <a:xfrm>
              <a:off x="3" y="119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1829" y="119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2"/>
          <p:cNvSpPr txBox="1"/>
          <p:nvPr>
            <p:ph type="ctrTitle"/>
          </p:nvPr>
        </p:nvSpPr>
        <p:spPr>
          <a:xfrm>
            <a:off x="3305016" y="4048064"/>
            <a:ext cx="6031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3305016" y="4982727"/>
            <a:ext cx="6031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4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2" type="body"/>
          </p:nvPr>
        </p:nvSpPr>
        <p:spPr>
          <a:xfrm>
            <a:off x="3305016" y="6048000"/>
            <a:ext cx="603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469901" y="653692"/>
            <a:ext cx="112428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5B"/>
              </a:buClr>
              <a:buSzPts val="2500"/>
              <a:buFont typeface="Arial"/>
              <a:buNone/>
            </a:pPr>
            <a:r>
              <a:rPr b="0" i="0" lang="fr-FR" sz="2500" u="none" cap="none" strike="noStrike">
                <a:solidFill>
                  <a:srgbClr val="0020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6" name="Google Shape;176;p24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472404" y="1566000"/>
            <a:ext cx="5418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3" name="Google Shape;183;p25"/>
          <p:cNvSpPr/>
          <p:nvPr>
            <p:ph idx="2" type="pic"/>
          </p:nvPr>
        </p:nvSpPr>
        <p:spPr>
          <a:xfrm>
            <a:off x="6156000" y="1565999"/>
            <a:ext cx="55080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−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3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905794" y="2054627"/>
            <a:ext cx="7158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905794" y="3430829"/>
            <a:ext cx="7156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solidFill>
          <a:schemeClr val="dk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You_Grid_Portrait.png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51848"/>
            <a:ext cx="12193201" cy="4672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US_WHITE.png"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0765" y="6394091"/>
            <a:ext cx="1152128" cy="2880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886247" y="3812346"/>
            <a:ext cx="6507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grpSp>
        <p:nvGrpSpPr>
          <p:cNvPr id="196" name="Google Shape;196;p27"/>
          <p:cNvGrpSpPr/>
          <p:nvPr/>
        </p:nvGrpSpPr>
        <p:grpSpPr>
          <a:xfrm>
            <a:off x="0" y="3592800"/>
            <a:ext cx="12193201" cy="62100"/>
            <a:chOff x="0" y="3606831"/>
            <a:chExt cx="12193201" cy="62100"/>
          </a:xfrm>
        </p:grpSpPr>
        <p:sp>
          <p:nvSpPr>
            <p:cNvPr id="197" name="Google Shape;197;p27"/>
            <p:cNvSpPr/>
            <p:nvPr/>
          </p:nvSpPr>
          <p:spPr>
            <a:xfrm>
              <a:off x="0" y="3606831"/>
              <a:ext cx="12193201" cy="2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886247" y="3606831"/>
              <a:ext cx="8305800" cy="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7"/>
          <p:cNvSpPr txBox="1"/>
          <p:nvPr>
            <p:ph idx="2" type="body"/>
          </p:nvPr>
        </p:nvSpPr>
        <p:spPr>
          <a:xfrm>
            <a:off x="469900" y="6394091"/>
            <a:ext cx="4230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6" name="Google Shape;206;p28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–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/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OfferIt - Training</a:t>
            </a:r>
            <a:endParaRPr b="0" i="0" sz="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1199456" y="1556792"/>
            <a:ext cx="101601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–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2783632" y="1556792"/>
            <a:ext cx="69129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–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1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3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3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609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2" name="Google Shape;262;p38"/>
          <p:cNvSpPr txBox="1"/>
          <p:nvPr>
            <p:ph idx="2" type="body"/>
          </p:nvPr>
        </p:nvSpPr>
        <p:spPr>
          <a:xfrm>
            <a:off x="6197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3" name="Google Shape;263;p38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39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0" name="Google Shape;270;p39"/>
          <p:cNvSpPr txBox="1"/>
          <p:nvPr>
            <p:ph idx="3" type="body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p39"/>
          <p:cNvSpPr txBox="1"/>
          <p:nvPr>
            <p:ph idx="4" type="body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2" name="Google Shape;272;p39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0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0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0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1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1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609600" y="273050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7" name="Google Shape;287;p42"/>
          <p:cNvSpPr txBox="1"/>
          <p:nvPr>
            <p:ph idx="2" type="body"/>
          </p:nvPr>
        </p:nvSpPr>
        <p:spPr>
          <a:xfrm>
            <a:off x="609600" y="1435100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88" name="Google Shape;288;p42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69901" y="653693"/>
            <a:ext cx="11249698" cy="8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72406" y="1566000"/>
            <a:ext cx="5418347" cy="42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" name="Google Shape;40;p5"/>
          <p:cNvSpPr/>
          <p:nvPr>
            <p:ph idx="2" type="pic"/>
          </p:nvPr>
        </p:nvSpPr>
        <p:spPr>
          <a:xfrm>
            <a:off x="6156002" y="1566001"/>
            <a:ext cx="55080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body"/>
          </p:nvPr>
        </p:nvSpPr>
        <p:spPr>
          <a:xfrm>
            <a:off x="8649339" y="332211"/>
            <a:ext cx="3266785" cy="1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3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5" name="Google Shape;295;p43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3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 rot="5400000">
            <a:off x="3832949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 rot="5400000">
            <a:off x="7285049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 rot="5400000">
            <a:off x="1697001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45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5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/>
          <p:nvPr/>
        </p:nvSpPr>
        <p:spPr>
          <a:xfrm>
            <a:off x="8056034" y="902514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8"/>
          <p:cNvSpPr txBox="1"/>
          <p:nvPr>
            <p:ph type="title"/>
          </p:nvPr>
        </p:nvSpPr>
        <p:spPr>
          <a:xfrm>
            <a:off x="336551" y="129678"/>
            <a:ext cx="1152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1" type="ftr"/>
          </p:nvPr>
        </p:nvSpPr>
        <p:spPr>
          <a:xfrm>
            <a:off x="336551" y="0"/>
            <a:ext cx="96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/>
          <p:nvPr/>
        </p:nvSpPr>
        <p:spPr>
          <a:xfrm>
            <a:off x="2" y="5424789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49"/>
          <p:cNvGrpSpPr/>
          <p:nvPr/>
        </p:nvGrpSpPr>
        <p:grpSpPr>
          <a:xfrm>
            <a:off x="2" y="5412023"/>
            <a:ext cx="11992902" cy="0"/>
            <a:chOff x="0" y="3175"/>
            <a:chExt cx="6626" cy="0"/>
          </a:xfrm>
        </p:grpSpPr>
        <p:sp>
          <p:nvSpPr>
            <p:cNvPr id="331" name="Google Shape;331;p49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49"/>
          <p:cNvSpPr txBox="1"/>
          <p:nvPr>
            <p:ph type="ctrTitle"/>
          </p:nvPr>
        </p:nvSpPr>
        <p:spPr>
          <a:xfrm>
            <a:off x="3305018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3305018" y="4561678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6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idx="2" type="body"/>
          </p:nvPr>
        </p:nvSpPr>
        <p:spPr>
          <a:xfrm>
            <a:off x="3305018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0" name="Google Shape;340;p50"/>
          <p:cNvSpPr txBox="1"/>
          <p:nvPr>
            <p:ph idx="11" type="ftr"/>
          </p:nvPr>
        </p:nvSpPr>
        <p:spPr>
          <a:xfrm>
            <a:off x="1775614" y="6444000"/>
            <a:ext cx="700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0"/>
          <p:cNvSpPr txBox="1"/>
          <p:nvPr>
            <p:ph idx="10" type="dt"/>
          </p:nvPr>
        </p:nvSpPr>
        <p:spPr>
          <a:xfrm>
            <a:off x="797280" y="6444000"/>
            <a:ext cx="94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44" name="Google Shape;344;p5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45" name="Google Shape;345;p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" type="body"/>
          </p:nvPr>
        </p:nvSpPr>
        <p:spPr>
          <a:xfrm>
            <a:off x="472406" y="1566000"/>
            <a:ext cx="5418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52" name="Google Shape;352;p52"/>
          <p:cNvSpPr/>
          <p:nvPr>
            <p:ph idx="2" type="pic"/>
          </p:nvPr>
        </p:nvSpPr>
        <p:spPr>
          <a:xfrm>
            <a:off x="6156002" y="1566001"/>
            <a:ext cx="55080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2"/>
          <p:cNvSpPr txBox="1"/>
          <p:nvPr>
            <p:ph idx="3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3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57" name="Google Shape;357;p53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3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3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0" name="Google Shape;360;p53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69901" y="653693"/>
            <a:ext cx="11249698" cy="8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72407" y="1566000"/>
            <a:ext cx="11247192" cy="42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649337" y="332209"/>
            <a:ext cx="3266785" cy="1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4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4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OE_weft_for_PPT_4.png" id="369" name="Google Shape;36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0715" y="1053864"/>
            <a:ext cx="7952389" cy="23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138" y="3002756"/>
            <a:ext cx="2206428" cy="31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11" y="1556793"/>
            <a:ext cx="2594937" cy="491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_weft_for_PPT_3.png" id="372" name="Google Shape;37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11" y="3399866"/>
            <a:ext cx="9007541" cy="271718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/>
          <p:nvPr/>
        </p:nvSpPr>
        <p:spPr>
          <a:xfrm>
            <a:off x="8056034" y="912039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5"/>
          <p:cNvSpPr txBox="1"/>
          <p:nvPr>
            <p:ph idx="11" type="ftr"/>
          </p:nvPr>
        </p:nvSpPr>
        <p:spPr>
          <a:xfrm>
            <a:off x="336551" y="0"/>
            <a:ext cx="96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6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78" name="Google Shape;378;p56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6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6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1" name="Google Shape;381;p56"/>
          <p:cNvSpPr txBox="1"/>
          <p:nvPr>
            <p:ph idx="2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3905794" y="2054629"/>
            <a:ext cx="7158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7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57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3905794" y="3430831"/>
            <a:ext cx="7156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88" name="Google Shape;388;p57"/>
          <p:cNvSpPr txBox="1"/>
          <p:nvPr>
            <p:ph idx="2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8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5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/>
          <p:nvPr/>
        </p:nvSpPr>
        <p:spPr>
          <a:xfrm>
            <a:off x="2" y="5424789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60"/>
          <p:cNvGrpSpPr/>
          <p:nvPr/>
        </p:nvGrpSpPr>
        <p:grpSpPr>
          <a:xfrm>
            <a:off x="2" y="5412023"/>
            <a:ext cx="11992902" cy="0"/>
            <a:chOff x="0" y="3175"/>
            <a:chExt cx="6626" cy="0"/>
          </a:xfrm>
        </p:grpSpPr>
        <p:sp>
          <p:nvSpPr>
            <p:cNvPr id="407" name="Google Shape;407;p60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0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60"/>
          <p:cNvSpPr txBox="1"/>
          <p:nvPr>
            <p:ph type="ctrTitle"/>
          </p:nvPr>
        </p:nvSpPr>
        <p:spPr>
          <a:xfrm>
            <a:off x="3305018" y="1628800"/>
            <a:ext cx="6031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0"/>
          <p:cNvSpPr txBox="1"/>
          <p:nvPr>
            <p:ph idx="1" type="subTitle"/>
          </p:nvPr>
        </p:nvSpPr>
        <p:spPr>
          <a:xfrm>
            <a:off x="3305018" y="4561678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pic>
        <p:nvPicPr>
          <p:cNvPr descr="AIRBUS_WHITE.png" id="411" name="Google Shape;41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496" y="6165306"/>
            <a:ext cx="144016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0"/>
          <p:cNvSpPr txBox="1"/>
          <p:nvPr>
            <p:ph idx="2" type="body"/>
          </p:nvPr>
        </p:nvSpPr>
        <p:spPr>
          <a:xfrm>
            <a:off x="3305018" y="5652000"/>
            <a:ext cx="603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6" name="Google Shape;416;p61"/>
          <p:cNvSpPr txBox="1"/>
          <p:nvPr>
            <p:ph idx="11" type="ftr"/>
          </p:nvPr>
        </p:nvSpPr>
        <p:spPr>
          <a:xfrm>
            <a:off x="1775614" y="6444000"/>
            <a:ext cx="700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61"/>
          <p:cNvSpPr txBox="1"/>
          <p:nvPr>
            <p:ph idx="10" type="dt"/>
          </p:nvPr>
        </p:nvSpPr>
        <p:spPr>
          <a:xfrm>
            <a:off x="797280" y="6444000"/>
            <a:ext cx="94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21" name="Google Shape;421;p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63"/>
          <p:cNvSpPr txBox="1"/>
          <p:nvPr>
            <p:ph idx="1" type="body"/>
          </p:nvPr>
        </p:nvSpPr>
        <p:spPr>
          <a:xfrm>
            <a:off x="472406" y="1566000"/>
            <a:ext cx="5418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25" name="Google Shape;425;p63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63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3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8" name="Google Shape;428;p63"/>
          <p:cNvSpPr/>
          <p:nvPr>
            <p:ph idx="2" type="pic"/>
          </p:nvPr>
        </p:nvSpPr>
        <p:spPr>
          <a:xfrm>
            <a:off x="6156002" y="1566001"/>
            <a:ext cx="55080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63"/>
          <p:cNvSpPr txBox="1"/>
          <p:nvPr>
            <p:ph idx="3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64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4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8056034" y="902514"/>
            <a:ext cx="4135967" cy="138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336551" y="129678"/>
            <a:ext cx="11521016" cy="709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36551" y="0"/>
            <a:ext cx="9599876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65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37" name="Google Shape;437;p65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65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65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0" name="Google Shape;440;p65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/>
          <p:nvPr/>
        </p:nvSpPr>
        <p:spPr>
          <a:xfrm>
            <a:off x="8056034" y="902514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6"/>
          <p:cNvSpPr txBox="1"/>
          <p:nvPr>
            <p:ph type="title"/>
          </p:nvPr>
        </p:nvSpPr>
        <p:spPr>
          <a:xfrm>
            <a:off x="336551" y="129678"/>
            <a:ext cx="1152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66"/>
          <p:cNvSpPr txBox="1"/>
          <p:nvPr>
            <p:ph idx="11" type="ftr"/>
          </p:nvPr>
        </p:nvSpPr>
        <p:spPr>
          <a:xfrm>
            <a:off x="336551" y="0"/>
            <a:ext cx="96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7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67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6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0" name="Google Shape;450;p67"/>
          <p:cNvSpPr txBox="1"/>
          <p:nvPr>
            <p:ph idx="1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OE_weft_for_PPT_4.png" id="453" name="Google Shape;45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0715" y="1053864"/>
            <a:ext cx="7952389" cy="23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138" y="3002756"/>
            <a:ext cx="2206428" cy="31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11" y="1556793"/>
            <a:ext cx="2594937" cy="491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_weft_for_PPT_3.png" id="456" name="Google Shape;45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11" y="3399866"/>
            <a:ext cx="9007541" cy="271718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8"/>
          <p:cNvSpPr/>
          <p:nvPr/>
        </p:nvSpPr>
        <p:spPr>
          <a:xfrm>
            <a:off x="8056034" y="912039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8"/>
          <p:cNvSpPr txBox="1"/>
          <p:nvPr>
            <p:ph idx="11" type="ftr"/>
          </p:nvPr>
        </p:nvSpPr>
        <p:spPr>
          <a:xfrm>
            <a:off x="336551" y="0"/>
            <a:ext cx="96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69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62" name="Google Shape;462;p69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69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6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5" name="Google Shape;465;p69"/>
          <p:cNvSpPr txBox="1"/>
          <p:nvPr>
            <p:ph idx="2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0"/>
          <p:cNvSpPr txBox="1"/>
          <p:nvPr>
            <p:ph type="title"/>
          </p:nvPr>
        </p:nvSpPr>
        <p:spPr>
          <a:xfrm>
            <a:off x="3905794" y="2054629"/>
            <a:ext cx="7158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70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70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70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71" name="Google Shape;471;p70"/>
          <p:cNvSpPr txBox="1"/>
          <p:nvPr>
            <p:ph idx="1" type="body"/>
          </p:nvPr>
        </p:nvSpPr>
        <p:spPr>
          <a:xfrm>
            <a:off x="3905794" y="3430831"/>
            <a:ext cx="7156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72" name="Google Shape;472;p70"/>
          <p:cNvSpPr txBox="1"/>
          <p:nvPr>
            <p:ph idx="2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71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71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77" name="Google Shape;477;p71"/>
          <p:cNvSpPr txBox="1"/>
          <p:nvPr>
            <p:ph idx="1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87" name="Google Shape;487;p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7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7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9" name="Google Shape;499;p7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69901" y="653693"/>
            <a:ext cx="11249698" cy="8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8649339" y="332211"/>
            <a:ext cx="3266785" cy="1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7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p7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p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7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2" name="Google Shape;512;p7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3" name="Google Shape;513;p7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4" name="Google Shape;514;p7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0" name="Google Shape;530;p8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1" name="Google Shape;531;p8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8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8" name="Google Shape;538;p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8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8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" name="Google Shape;550;p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content">
  <p:cSld name="Header and conten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4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84"/>
          <p:cNvSpPr txBox="1"/>
          <p:nvPr>
            <p:ph idx="1" type="body"/>
          </p:nvPr>
        </p:nvSpPr>
        <p:spPr>
          <a:xfrm>
            <a:off x="478800" y="1565944"/>
            <a:ext cx="11232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84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564" name="Google Shape;564;p8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65" name="Google Shape;565;p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OE_weft_for_PPT_4.png"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0715" y="1053864"/>
            <a:ext cx="7952389" cy="23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138" y="3002756"/>
            <a:ext cx="2206428" cy="31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11" y="1556793"/>
            <a:ext cx="2594937" cy="4913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_weft_for_PPT_3.png" id="64" name="Google Shape;6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11" y="3399866"/>
            <a:ext cx="9007541" cy="27171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8056034" y="912039"/>
            <a:ext cx="4135967" cy="138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36551" y="0"/>
            <a:ext cx="9599876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8" name="Google Shape;568;p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1" name="Google Shape;571;p8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2" name="Google Shape;572;p8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5" name="Google Shape;575;p8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6" name="Google Shape;576;p8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7" name="Google Shape;577;p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80" name="Google Shape;580;p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83" name="Google Shape;583;p91"/>
          <p:cNvSpPr txBox="1"/>
          <p:nvPr>
            <p:ph idx="1" type="body"/>
          </p:nvPr>
        </p:nvSpPr>
        <p:spPr>
          <a:xfrm>
            <a:off x="415600" y="1852800"/>
            <a:ext cx="111717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4" name="Google Shape;584;p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87" name="Google Shape;587;p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9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91" name="Google Shape;591;p9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2" name="Google Shape;592;p9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3" name="Google Shape;593;p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96" name="Google Shape;596;p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99" name="Google Shape;599;p9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0" name="Google Shape;600;p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69901" y="653693"/>
            <a:ext cx="11249698" cy="8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72407" y="1566000"/>
            <a:ext cx="11247192" cy="42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8649339" y="332211"/>
            <a:ext cx="3266785" cy="1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None/>
              <a:defRPr sz="800">
                <a:solidFill>
                  <a:srgbClr val="FF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79425" y="653691"/>
            <a:ext cx="11240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79425" y="1565998"/>
            <a:ext cx="54183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–"/>
              <a:defRPr sz="2500"/>
            </a:lvl1pPr>
            <a:lvl2pPr indent="-387350" lvl="1" marL="9144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○"/>
              <a:defRPr sz="2500"/>
            </a:lvl2pPr>
            <a:lvl3pPr indent="-387350" lvl="2" marL="13716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■"/>
              <a:defRPr sz="2500"/>
            </a:lvl3pPr>
            <a:lvl4pPr indent="-387350" lvl="3" marL="18288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●"/>
              <a:defRPr sz="2500"/>
            </a:lvl4pPr>
            <a:lvl5pPr indent="-387350" lvl="4" marL="22860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○"/>
              <a:defRPr sz="2500"/>
            </a:lvl5pPr>
            <a:lvl6pPr indent="-349250" lvl="5" marL="2743200" rtl="0" algn="l">
              <a:lnSpc>
                <a:spcPct val="113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113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113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113000"/>
              </a:lnSpc>
              <a:spcBef>
                <a:spcPts val="2100"/>
              </a:spcBef>
              <a:spcAft>
                <a:spcPts val="2100"/>
              </a:spcAft>
              <a:buClr>
                <a:srgbClr val="595959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6301252" y="1565999"/>
            <a:ext cx="54183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–"/>
              <a:defRPr sz="2500"/>
            </a:lvl1pPr>
            <a:lvl2pPr indent="-387350" lvl="1" marL="9144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○"/>
              <a:defRPr sz="2500"/>
            </a:lvl2pPr>
            <a:lvl3pPr indent="-387350" lvl="2" marL="13716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■"/>
              <a:defRPr sz="2500"/>
            </a:lvl3pPr>
            <a:lvl4pPr indent="-387350" lvl="3" marL="18288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●"/>
              <a:defRPr sz="2500"/>
            </a:lvl4pPr>
            <a:lvl5pPr indent="-387350" lvl="4" marL="2286000" rtl="0" algn="l">
              <a:lnSpc>
                <a:spcPct val="114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500"/>
              <a:buChar char="○"/>
              <a:defRPr sz="2500"/>
            </a:lvl5pPr>
            <a:lvl6pPr indent="-349250" lvl="5" marL="2743200" rtl="0" algn="l">
              <a:lnSpc>
                <a:spcPct val="113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113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113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113000"/>
              </a:lnSpc>
              <a:spcBef>
                <a:spcPts val="2100"/>
              </a:spcBef>
              <a:spcAft>
                <a:spcPts val="2100"/>
              </a:spcAft>
              <a:buClr>
                <a:srgbClr val="595959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607" name="Google Shape;607;p97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08" name="Google Shape;608;p97"/>
          <p:cNvSpPr txBox="1"/>
          <p:nvPr>
            <p:ph idx="11" type="ftr"/>
          </p:nvPr>
        </p:nvSpPr>
        <p:spPr>
          <a:xfrm>
            <a:off x="1775614" y="6444000"/>
            <a:ext cx="7002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797280" y="6444000"/>
            <a:ext cx="94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10" name="Google Shape;610;p97"/>
          <p:cNvSpPr txBox="1"/>
          <p:nvPr/>
        </p:nvSpPr>
        <p:spPr>
          <a:xfrm>
            <a:off x="10650373" y="341300"/>
            <a:ext cx="12747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>
                <a:solidFill>
                  <a:srgbClr val="FE8F00"/>
                </a:solidFill>
                <a:latin typeface="Arial"/>
                <a:ea typeface="Arial"/>
                <a:cs typeface="Arial"/>
                <a:sym typeface="Arial"/>
              </a:rPr>
              <a:t>[ Airbus Amber ]</a:t>
            </a:r>
            <a:endParaRPr b="1" sz="900">
              <a:solidFill>
                <a:srgbClr val="FE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9"/>
          <p:cNvSpPr/>
          <p:nvPr/>
        </p:nvSpPr>
        <p:spPr>
          <a:xfrm>
            <a:off x="0" y="5424787"/>
            <a:ext cx="121920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99"/>
          <p:cNvGrpSpPr/>
          <p:nvPr/>
        </p:nvGrpSpPr>
        <p:grpSpPr>
          <a:xfrm>
            <a:off x="0" y="5412023"/>
            <a:ext cx="11992902" cy="0"/>
            <a:chOff x="0" y="3175"/>
            <a:chExt cx="6626" cy="0"/>
          </a:xfrm>
        </p:grpSpPr>
        <p:sp>
          <p:nvSpPr>
            <p:cNvPr id="620" name="Google Shape;620;p99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99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99"/>
          <p:cNvSpPr txBox="1"/>
          <p:nvPr>
            <p:ph idx="1" type="body"/>
          </p:nvPr>
        </p:nvSpPr>
        <p:spPr>
          <a:xfrm>
            <a:off x="3305016" y="5937980"/>
            <a:ext cx="60312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type="ctrTitle"/>
          </p:nvPr>
        </p:nvSpPr>
        <p:spPr>
          <a:xfrm>
            <a:off x="3305016" y="3136668"/>
            <a:ext cx="60312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2" type="subTitle"/>
          </p:nvPr>
        </p:nvSpPr>
        <p:spPr>
          <a:xfrm>
            <a:off x="3305016" y="4561676"/>
            <a:ext cx="603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lvl="2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lvl="3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lvl="4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lvl="5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lvl="6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lvl="7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lvl="8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grpSp>
        <p:nvGrpSpPr>
          <p:cNvPr id="625" name="Google Shape;625;p99"/>
          <p:cNvGrpSpPr/>
          <p:nvPr/>
        </p:nvGrpSpPr>
        <p:grpSpPr>
          <a:xfrm>
            <a:off x="10614554" y="6254410"/>
            <a:ext cx="1331732" cy="246547"/>
            <a:chOff x="830300" y="1716088"/>
            <a:chExt cx="10058401" cy="1862137"/>
          </a:xfrm>
        </p:grpSpPr>
        <p:sp>
          <p:nvSpPr>
            <p:cNvPr id="626" name="Google Shape;626;p99"/>
            <p:cNvSpPr/>
            <p:nvPr/>
          </p:nvSpPr>
          <p:spPr>
            <a:xfrm>
              <a:off x="3857663" y="1749425"/>
              <a:ext cx="1604963" cy="1789112"/>
            </a:xfrm>
            <a:custGeom>
              <a:rect b="b" l="l" r="r" t="t"/>
              <a:pathLst>
                <a:path extrusionOk="0" h="275" w="247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99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99"/>
            <p:cNvSpPr/>
            <p:nvPr/>
          </p:nvSpPr>
          <p:spPr>
            <a:xfrm>
              <a:off x="830300" y="1749425"/>
              <a:ext cx="2203450" cy="1789113"/>
            </a:xfrm>
            <a:custGeom>
              <a:rect b="b" l="l" r="r" t="t"/>
              <a:pathLst>
                <a:path extrusionOk="0" h="1127" w="1388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99"/>
            <p:cNvSpPr/>
            <p:nvPr/>
          </p:nvSpPr>
          <p:spPr>
            <a:xfrm>
              <a:off x="5670588" y="1749425"/>
              <a:ext cx="1670050" cy="1789112"/>
            </a:xfrm>
            <a:custGeom>
              <a:rect b="b" l="l" r="r" t="t"/>
              <a:pathLst>
                <a:path extrusionOk="0" h="275" w="257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99"/>
            <p:cNvSpPr/>
            <p:nvPr/>
          </p:nvSpPr>
          <p:spPr>
            <a:xfrm>
              <a:off x="7529550" y="1749425"/>
              <a:ext cx="1630363" cy="1828800"/>
            </a:xfrm>
            <a:custGeom>
              <a:rect b="b" l="l" r="r" t="t"/>
              <a:pathLst>
                <a:path extrusionOk="0" h="281" w="251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99"/>
            <p:cNvSpPr/>
            <p:nvPr/>
          </p:nvSpPr>
          <p:spPr>
            <a:xfrm>
              <a:off x="9309138" y="1716088"/>
              <a:ext cx="1579563" cy="1862137"/>
            </a:xfrm>
            <a:custGeom>
              <a:rect b="b" l="l" r="r" t="t"/>
              <a:pathLst>
                <a:path extrusionOk="0" h="286" w="243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100"/>
          <p:cNvPicPr preferRelativeResize="0"/>
          <p:nvPr/>
        </p:nvPicPr>
        <p:blipFill rotWithShape="1">
          <a:blip r:embed="rId2">
            <a:alphaModFix/>
          </a:blip>
          <a:srcRect b="13859" l="0" r="0" t="0"/>
          <a:stretch/>
        </p:blipFill>
        <p:spPr>
          <a:xfrm>
            <a:off x="9144" y="6096"/>
            <a:ext cx="12195394" cy="590734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00"/>
          <p:cNvSpPr txBox="1"/>
          <p:nvPr>
            <p:ph type="title"/>
          </p:nvPr>
        </p:nvSpPr>
        <p:spPr>
          <a:xfrm>
            <a:off x="479425" y="653691"/>
            <a:ext cx="11240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0"/>
          <p:cNvSpPr txBox="1"/>
          <p:nvPr>
            <p:ph idx="1" type="body"/>
          </p:nvPr>
        </p:nvSpPr>
        <p:spPr>
          <a:xfrm>
            <a:off x="479425" y="1565998"/>
            <a:ext cx="54183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–"/>
              <a:defRPr sz="2500"/>
            </a:lvl1pPr>
            <a:lvl2pPr indent="-3873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2pPr>
            <a:lvl3pPr indent="-3873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3pPr>
            <a:lvl4pPr indent="-3873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4pPr>
            <a:lvl5pPr indent="-38735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36" name="Google Shape;636;p100"/>
          <p:cNvSpPr txBox="1"/>
          <p:nvPr>
            <p:ph idx="2" type="body"/>
          </p:nvPr>
        </p:nvSpPr>
        <p:spPr>
          <a:xfrm>
            <a:off x="6301252" y="1565999"/>
            <a:ext cx="54183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–"/>
              <a:defRPr sz="2500"/>
            </a:lvl1pPr>
            <a:lvl2pPr indent="-3873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2pPr>
            <a:lvl3pPr indent="-3873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3pPr>
            <a:lvl4pPr indent="-3873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4pPr>
            <a:lvl5pPr indent="-38735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Char char="–"/>
              <a:defRPr sz="2500"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37" name="Google Shape;637;p100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38" name="Google Shape;638;p100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[ Airbus Amber ]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content">
  <p:cSld name="Header and content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1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1"/>
          <p:cNvSpPr txBox="1"/>
          <p:nvPr>
            <p:ph idx="1" type="body"/>
          </p:nvPr>
        </p:nvSpPr>
        <p:spPr>
          <a:xfrm>
            <a:off x="478800" y="1565944"/>
            <a:ext cx="11232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42" name="Google Shape;642;p101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two columns">
  <p:cSld name="Header and two columns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2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2"/>
          <p:cNvSpPr txBox="1"/>
          <p:nvPr>
            <p:ph idx="1" type="body"/>
          </p:nvPr>
        </p:nvSpPr>
        <p:spPr>
          <a:xfrm>
            <a:off x="479425" y="1565999"/>
            <a:ext cx="5418300" cy="4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46" name="Google Shape;646;p102"/>
          <p:cNvSpPr txBox="1"/>
          <p:nvPr>
            <p:ph idx="2" type="body"/>
          </p:nvPr>
        </p:nvSpPr>
        <p:spPr>
          <a:xfrm>
            <a:off x="6301252" y="1565999"/>
            <a:ext cx="5418300" cy="4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47" name="Google Shape;647;p102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white logo" showMasterSp="0">
  <p:cSld name="Picture - white logo">
    <p:bg>
      <p:bgPr>
        <a:solidFill>
          <a:srgbClr val="D8D8D8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3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0" name="Google Shape;650;p103"/>
          <p:cNvSpPr/>
          <p:nvPr/>
        </p:nvSpPr>
        <p:spPr>
          <a:xfrm>
            <a:off x="10846793" y="6465066"/>
            <a:ext cx="1089600" cy="20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651" name="Google Shape;651;p103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[ Airbus Amber ]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4"/>
          <p:cNvPicPr preferRelativeResize="0"/>
          <p:nvPr/>
        </p:nvPicPr>
        <p:blipFill rotWithShape="1">
          <a:blip r:embed="rId2">
            <a:alphaModFix/>
          </a:blip>
          <a:srcRect b="13770" l="0" r="0" t="0"/>
          <a:stretch/>
        </p:blipFill>
        <p:spPr>
          <a:xfrm>
            <a:off x="0" y="0"/>
            <a:ext cx="12192000" cy="591343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4"/>
          <p:cNvSpPr txBox="1"/>
          <p:nvPr>
            <p:ph type="title"/>
          </p:nvPr>
        </p:nvSpPr>
        <p:spPr>
          <a:xfrm>
            <a:off x="3905794" y="2054627"/>
            <a:ext cx="7158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4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6" name="Google Shape;656;p104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[ Airbus Amber ]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copyright/disclaimer" showMasterSp="0">
  <p:cSld name="Closing slide with copyright/disclaimer">
    <p:bg>
      <p:bgPr>
        <a:solidFill>
          <a:schemeClr val="dk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You_Grid_Portrait.png" id="658" name="Google Shape;658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51848"/>
            <a:ext cx="12193201" cy="46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5"/>
          <p:cNvSpPr txBox="1"/>
          <p:nvPr>
            <p:ph idx="1" type="body"/>
          </p:nvPr>
        </p:nvSpPr>
        <p:spPr>
          <a:xfrm>
            <a:off x="3886247" y="2966527"/>
            <a:ext cx="6507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/>
        </p:txBody>
      </p:sp>
      <p:grpSp>
        <p:nvGrpSpPr>
          <p:cNvPr id="660" name="Google Shape;660;p105"/>
          <p:cNvGrpSpPr/>
          <p:nvPr/>
        </p:nvGrpSpPr>
        <p:grpSpPr>
          <a:xfrm>
            <a:off x="0" y="2746980"/>
            <a:ext cx="12193200" cy="62100"/>
            <a:chOff x="0" y="3606831"/>
            <a:chExt cx="12193200" cy="62100"/>
          </a:xfrm>
        </p:grpSpPr>
        <p:sp>
          <p:nvSpPr>
            <p:cNvPr id="661" name="Google Shape;661;p105"/>
            <p:cNvSpPr/>
            <p:nvPr/>
          </p:nvSpPr>
          <p:spPr>
            <a:xfrm>
              <a:off x="0" y="3606831"/>
              <a:ext cx="12193200" cy="2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05"/>
            <p:cNvSpPr/>
            <p:nvPr/>
          </p:nvSpPr>
          <p:spPr>
            <a:xfrm>
              <a:off x="3886247" y="3606831"/>
              <a:ext cx="8305800" cy="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3" name="Google Shape;66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6794" y="6465066"/>
            <a:ext cx="1089501" cy="20206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05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fr-F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 Airbus Amber ]</a:t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6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7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124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8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" Type="http://schemas.openxmlformats.org/officeDocument/2006/relationships/image" Target="../media/image24.jpg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2" Type="http://schemas.openxmlformats.org/officeDocument/2006/relationships/theme" Target="../theme/theme2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/>
          <p:nvPr>
            <p:ph type="title"/>
          </p:nvPr>
        </p:nvSpPr>
        <p:spPr>
          <a:xfrm>
            <a:off x="469901" y="653693"/>
            <a:ext cx="11249698" cy="8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72407" y="1566000"/>
            <a:ext cx="11247192" cy="42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777601" y="6444000"/>
            <a:ext cx="115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2236498" y="6444000"/>
            <a:ext cx="82961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72408" y="6444000"/>
            <a:ext cx="2950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Screen Shot 2016-11-11 at 09.55.03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32400" y="6444001"/>
            <a:ext cx="1108800" cy="2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8056034" y="912039"/>
            <a:ext cx="4135967" cy="138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4765678" y="6381751"/>
            <a:ext cx="26606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Version 1.2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10208683" y="0"/>
            <a:ext cx="16340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b="1" i="0" lang="fr-FR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Month 20xx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48">
          <p15:clr>
            <a:srgbClr val="F26B43"/>
          </p15:clr>
        </p15:guide>
        <p15:guide id="4" pos="296">
          <p15:clr>
            <a:srgbClr val="F26B43"/>
          </p15:clr>
        </p15:guide>
        <p15:guide id="5" orient="horz" pos="2085">
          <p15:clr>
            <a:srgbClr val="F26B43"/>
          </p15:clr>
        </p15:guide>
        <p15:guide id="6" pos="7514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23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8" name="Google Shape;768;p123"/>
          <p:cNvSpPr txBox="1"/>
          <p:nvPr>
            <p:ph idx="1" type="body"/>
          </p:nvPr>
        </p:nvSpPr>
        <p:spPr>
          <a:xfrm>
            <a:off x="478800" y="1558800"/>
            <a:ext cx="11232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123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Ein Bild, das Monitor, Computer, sitzend, Bildschirm enthält.&#10;&#10;Automatisch generierte Beschreibung" id="770" name="Google Shape;770;p1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46793" y="6465066"/>
            <a:ext cx="1089504" cy="20206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23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Airbus Amber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4">
          <p15:clr>
            <a:srgbClr val="F26B43"/>
          </p15:clr>
        </p15:guide>
        <p15:guide id="2" orient="horz" pos="981">
          <p15:clr>
            <a:srgbClr val="F26B43"/>
          </p15:clr>
        </p15:guide>
        <p15:guide id="3" orient="horz" pos="3725">
          <p15:clr>
            <a:srgbClr val="F26B43"/>
          </p15:clr>
        </p15:guide>
        <p15:guide id="4" pos="302">
          <p15:clr>
            <a:srgbClr val="F26B43"/>
          </p15:clr>
        </p15:guide>
        <p15:guide id="5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69901" y="653692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−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Screen Shot 2016-11-11 at 09.55.03.png" id="102" name="Google Shape;102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32400" y="6444000"/>
            <a:ext cx="1108800" cy="2310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48">
          <p15:clr>
            <a:srgbClr val="F26B43"/>
          </p15:clr>
        </p15:guide>
        <p15:guide id="4" pos="296">
          <p15:clr>
            <a:srgbClr val="F26B43"/>
          </p15:clr>
        </p15:guide>
        <p15:guide id="5" orient="horz" pos="2085">
          <p15:clr>
            <a:srgbClr val="F26B43"/>
          </p15:clr>
        </p15:guide>
        <p15:guide id="6" pos="751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46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46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Screen Shot 2016-11-11 at 09.55.03.png" id="316" name="Google Shape;316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32400" y="6444001"/>
            <a:ext cx="1108800" cy="2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/>
          <p:nvPr/>
        </p:nvSpPr>
        <p:spPr>
          <a:xfrm>
            <a:off x="8056034" y="912039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4765678" y="6381751"/>
            <a:ext cx="2660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Version 1.2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10208683" y="0"/>
            <a:ext cx="1634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b="1" i="0" lang="fr-FR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Month 20xx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48">
          <p15:clr>
            <a:srgbClr val="F26B43"/>
          </p15:clr>
        </p15:guide>
        <p15:guide id="4" pos="296">
          <p15:clr>
            <a:srgbClr val="F26B43"/>
          </p15:clr>
        </p15:guide>
        <p15:guide id="5" orient="horz" pos="2085">
          <p15:clr>
            <a:srgbClr val="F26B43"/>
          </p15:clr>
        </p15:guide>
        <p15:guide id="6" pos="751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9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9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5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Screen Shot 2016-11-11 at 09.55.03.png" id="400" name="Google Shape;400;p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32400" y="6444001"/>
            <a:ext cx="1108800" cy="2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9"/>
          <p:cNvSpPr/>
          <p:nvPr/>
        </p:nvSpPr>
        <p:spPr>
          <a:xfrm>
            <a:off x="8056034" y="912039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 txBox="1"/>
          <p:nvPr/>
        </p:nvSpPr>
        <p:spPr>
          <a:xfrm>
            <a:off x="4765678" y="6381751"/>
            <a:ext cx="2660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Version 1.2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 txBox="1"/>
          <p:nvPr/>
        </p:nvSpPr>
        <p:spPr>
          <a:xfrm>
            <a:off x="10208683" y="0"/>
            <a:ext cx="1634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b="1" i="0" lang="fr-FR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Month 20xx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48">
          <p15:clr>
            <a:srgbClr val="F26B43"/>
          </p15:clr>
        </p15:guide>
        <p15:guide id="4" pos="296">
          <p15:clr>
            <a:srgbClr val="F26B43"/>
          </p15:clr>
        </p15:guide>
        <p15:guide id="5" orient="horz" pos="2085">
          <p15:clr>
            <a:srgbClr val="F26B43"/>
          </p15:clr>
        </p15:guide>
        <p15:guide id="6" pos="751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0" name="Google Shape;480;p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5"/>
          <p:cNvPicPr preferRelativeResize="0"/>
          <p:nvPr/>
        </p:nvPicPr>
        <p:blipFill rotWithShape="1">
          <a:blip r:embed="rId1">
            <a:alphaModFix/>
          </a:blip>
          <a:srcRect b="13859" l="0" r="0" t="0"/>
          <a:stretch/>
        </p:blipFill>
        <p:spPr>
          <a:xfrm>
            <a:off x="9144" y="6096"/>
            <a:ext cx="12195394" cy="5907342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8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1" name="Google Shape;561;p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8"/>
          <p:cNvSpPr txBox="1"/>
          <p:nvPr>
            <p:ph type="title"/>
          </p:nvPr>
        </p:nvSpPr>
        <p:spPr>
          <a:xfrm>
            <a:off x="478800" y="655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3" name="Google Shape;613;p98"/>
          <p:cNvSpPr txBox="1"/>
          <p:nvPr>
            <p:ph idx="1" type="body"/>
          </p:nvPr>
        </p:nvSpPr>
        <p:spPr>
          <a:xfrm>
            <a:off x="478800" y="1558800"/>
            <a:ext cx="11232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98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Ein Bild, das Monitor, Computer, sitzend, Bildschirm enthält.&#10;&#10;Automatisch generierte Beschreibung" id="615" name="Google Shape;615;p9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46793" y="6465066"/>
            <a:ext cx="1089504" cy="20206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98"/>
          <p:cNvSpPr txBox="1"/>
          <p:nvPr/>
        </p:nvSpPr>
        <p:spPr>
          <a:xfrm>
            <a:off x="11004550" y="341313"/>
            <a:ext cx="920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E8F00"/>
              </a:buClr>
              <a:buSzPts val="900"/>
              <a:buFont typeface="Arial"/>
              <a:buNone/>
            </a:pPr>
            <a:r>
              <a:rPr b="1" lang="fr-FR" sz="900" u="none">
                <a:solidFill>
                  <a:srgbClr val="FE5000"/>
                </a:solidFill>
                <a:latin typeface="Arial"/>
                <a:ea typeface="Arial"/>
                <a:cs typeface="Arial"/>
                <a:sym typeface="Arial"/>
              </a:rPr>
              <a:t>[ Airbus Amber ]</a:t>
            </a:r>
            <a:endParaRPr b="1" sz="900" u="none">
              <a:solidFill>
                <a:srgbClr val="FE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4">
          <p15:clr>
            <a:srgbClr val="F26B43"/>
          </p15:clr>
        </p15:guide>
        <p15:guide id="2" orient="horz" pos="981">
          <p15:clr>
            <a:srgbClr val="F26B43"/>
          </p15:clr>
        </p15:guide>
        <p15:guide id="3" orient="horz" pos="3725">
          <p15:clr>
            <a:srgbClr val="F26B43"/>
          </p15:clr>
        </p15:guide>
        <p15:guide id="4" pos="302">
          <p15:clr>
            <a:srgbClr val="F26B43"/>
          </p15:clr>
        </p15:guide>
        <p15:guide id="5" pos="737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9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8" name="Google Shape;678;p109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109"/>
          <p:cNvSpPr txBox="1"/>
          <p:nvPr>
            <p:ph idx="10" type="dt"/>
          </p:nvPr>
        </p:nvSpPr>
        <p:spPr>
          <a:xfrm>
            <a:off x="777601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0" name="Google Shape;680;p109"/>
          <p:cNvSpPr txBox="1"/>
          <p:nvPr>
            <p:ph idx="11" type="ftr"/>
          </p:nvPr>
        </p:nvSpPr>
        <p:spPr>
          <a:xfrm>
            <a:off x="2236498" y="6444000"/>
            <a:ext cx="8296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10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Screen Shot 2016-11-11 at 09.55.03.png" id="682" name="Google Shape;682;p10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32400" y="6444001"/>
            <a:ext cx="1108800" cy="2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9"/>
          <p:cNvSpPr/>
          <p:nvPr/>
        </p:nvSpPr>
        <p:spPr>
          <a:xfrm>
            <a:off x="8056034" y="912039"/>
            <a:ext cx="4136100" cy="1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09"/>
          <p:cNvSpPr txBox="1"/>
          <p:nvPr/>
        </p:nvSpPr>
        <p:spPr>
          <a:xfrm>
            <a:off x="4765678" y="6381751"/>
            <a:ext cx="2660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Version 1.2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9"/>
          <p:cNvSpPr txBox="1"/>
          <p:nvPr/>
        </p:nvSpPr>
        <p:spPr>
          <a:xfrm>
            <a:off x="10208683" y="0"/>
            <a:ext cx="1634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b="1" i="0" lang="fr-FR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Month 20xx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48">
          <p15:clr>
            <a:srgbClr val="F26B43"/>
          </p15:clr>
        </p15:guide>
        <p15:guide id="4" pos="296">
          <p15:clr>
            <a:srgbClr val="F26B43"/>
          </p15:clr>
        </p15:guide>
        <p15:guide id="5" orient="horz" pos="2085">
          <p15:clr>
            <a:srgbClr val="F26B43"/>
          </p15:clr>
        </p15:guide>
        <p15:guide id="6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Relationship Id="rId5" Type="http://schemas.openxmlformats.org/officeDocument/2006/relationships/hyperlink" Target="https://docs.google.com/presentation/d/1eh-D6Er01IU_R5o3wwEi0xOOTVmZzcTk/edi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6.png"/><Relationship Id="rId4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spreadsheets/d/1D7oGbHSgY6p2610yC09B95sDOqaA3eP07CbxAa2yGk8/edit?usp=sharing" TargetMode="External"/><Relationship Id="rId4" Type="http://schemas.openxmlformats.org/officeDocument/2006/relationships/hyperlink" Target="https://jamboard.google.com/d/1AIwLaGHlYhEKndykz_eWxEA76TOIroP2-RSm22pH7-E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nfluence.airbus.corp/pages/viewpage.action?pageId=213880275" TargetMode="External"/><Relationship Id="rId4" Type="http://schemas.openxmlformats.org/officeDocument/2006/relationships/image" Target="../media/image8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nfluence.airbus.corp/pages/viewpage.action?pageId=213880287" TargetMode="External"/><Relationship Id="rId4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nfluence.airbus.corp/pages/viewpage.action?pageId=213880278" TargetMode="External"/><Relationship Id="rId4" Type="http://schemas.openxmlformats.org/officeDocument/2006/relationships/image" Target="../media/image82.png"/><Relationship Id="rId5" Type="http://schemas.openxmlformats.org/officeDocument/2006/relationships/image" Target="../media/image9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nfluence.airbus.corp/pages/viewpage.action?pageId=213880278" TargetMode="External"/><Relationship Id="rId4" Type="http://schemas.openxmlformats.org/officeDocument/2006/relationships/image" Target="../media/image8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Relationship Id="rId4" Type="http://schemas.openxmlformats.org/officeDocument/2006/relationships/hyperlink" Target="https://confluence.airbus.corp/pages/viewpage.action?pageId=21388027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onfluence.airbus.corp/pages/viewpage.action?pageId=206963243" TargetMode="External"/><Relationship Id="rId4" Type="http://schemas.openxmlformats.org/officeDocument/2006/relationships/hyperlink" Target="https://confluence.airbus.corp/display/ZO470CPAGT/%5BLean+PLM+2.1%5D+%5BOCP%5D+E-235635+-+Manage+Meeting+ParticipantsLean+PLM+2.1%5D+%5BOCP%5D+E-235635+-+Manage+Meeting+Participants" TargetMode="External"/><Relationship Id="rId5" Type="http://schemas.openxmlformats.org/officeDocument/2006/relationships/hyperlink" Target="https://confluence.airbus.corp/pages/viewpage.action?pageId=243373974" TargetMode="External"/><Relationship Id="rId6" Type="http://schemas.openxmlformats.org/officeDocument/2006/relationships/hyperlink" Target="https://confluence.airbus.corp/pages/viewpage.action?pageId=213880290" TargetMode="External"/><Relationship Id="rId7" Type="http://schemas.openxmlformats.org/officeDocument/2006/relationships/hyperlink" Target="https://confluence.airbus.corp/display/ZO470CPAGT/%5BLean+PLM2.5%5D+OCP+-+E-228345+-+Notifications+and+actions+management" TargetMode="External"/><Relationship Id="rId8" Type="http://schemas.openxmlformats.org/officeDocument/2006/relationships/hyperlink" Target="https://confluence.airbus.corp/display/ZO470CPAGT/%5BLean+PLM+2.5%5D+OCP+Feature+E-235349+-+POM+external+role+managemen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onfluence.airbus.corp/pages/viewpage.action?pageId=206963243" TargetMode="External"/><Relationship Id="rId4" Type="http://schemas.openxmlformats.org/officeDocument/2006/relationships/image" Target="../media/image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hyperlink" Target="https://confluence.airbus.corp/pages/viewpage.action?pageId=206963243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4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onfluence.airbus.corp/display/ZO470CPAGT/%5BLean+PLM+2.5%5D+OCP+Feature+E-235349+-+POM+external+role+management" TargetMode="External"/><Relationship Id="rId4" Type="http://schemas.openxmlformats.org/officeDocument/2006/relationships/hyperlink" Target="https://confluence.airbus.corp/display/ZO470CPAGT/%5BLean+PLM2.5%5D+OCP+-+E-228345+-+Notifications+and+actions+management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nfluence.airbus.corp/pages/viewpage.action?pageId=213880290" TargetMode="External"/><Relationship Id="rId4" Type="http://schemas.openxmlformats.org/officeDocument/2006/relationships/hyperlink" Target="https://confluence.airbus.corp/display/ZO470CPAGT/%5BLean+PLM2.5%5D+OCP+-+E-228345+-+Notifications+and+actions+management" TargetMode="External"/><Relationship Id="rId5" Type="http://schemas.openxmlformats.org/officeDocument/2006/relationships/hyperlink" Target="https://confluence.airbus.corp/display/ZO470CPAGT/%5BLean+PLM+2.5%5D+OCP+Feature+E-235349+-+POM+external+role+management" TargetMode="External"/><Relationship Id="rId6" Type="http://schemas.openxmlformats.org/officeDocument/2006/relationships/hyperlink" Target="https://confluence.airbus.corp/display/ZO470CPAGT/%5BLean+PLM+2.5%5D+OCP+Feature+E-235349+-+POM+external+role+management" TargetMode="External"/><Relationship Id="rId7" Type="http://schemas.openxmlformats.org/officeDocument/2006/relationships/image" Target="../media/image9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8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49.png"/><Relationship Id="rId9" Type="http://schemas.openxmlformats.org/officeDocument/2006/relationships/image" Target="../media/image51.png"/><Relationship Id="rId15" Type="http://schemas.openxmlformats.org/officeDocument/2006/relationships/image" Target="../media/image67.png"/><Relationship Id="rId14" Type="http://schemas.openxmlformats.org/officeDocument/2006/relationships/image" Target="../media/image65.png"/><Relationship Id="rId17" Type="http://schemas.openxmlformats.org/officeDocument/2006/relationships/image" Target="../media/image64.png"/><Relationship Id="rId16" Type="http://schemas.openxmlformats.org/officeDocument/2006/relationships/image" Target="../media/image62.png"/><Relationship Id="rId5" Type="http://schemas.openxmlformats.org/officeDocument/2006/relationships/image" Target="../media/image55.jpg"/><Relationship Id="rId6" Type="http://schemas.openxmlformats.org/officeDocument/2006/relationships/image" Target="../media/image52.png"/><Relationship Id="rId18" Type="http://schemas.openxmlformats.org/officeDocument/2006/relationships/image" Target="../media/image61.png"/><Relationship Id="rId7" Type="http://schemas.openxmlformats.org/officeDocument/2006/relationships/image" Target="../media/image60.png"/><Relationship Id="rId8" Type="http://schemas.openxmlformats.org/officeDocument/2006/relationships/image" Target="../media/image5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3.png"/><Relationship Id="rId4" Type="http://schemas.openxmlformats.org/officeDocument/2006/relationships/image" Target="../media/image9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hyperlink" Target="https://ecm.intra.corp/WorkplaceDMS/getContent?objectType=document&amp;id=%7B24A29BEB-D698-4419-9348-F9EF508325B2%7D&amp;vsId=%7BE2F2D6D6-3AE1-4303-83B4-4EC7464E96FE%7D&amp;objectStoreName=Airbus" TargetMode="External"/><Relationship Id="rId5" Type="http://schemas.openxmlformats.org/officeDocument/2006/relationships/hyperlink" Target="https://ecm.intra.corp/WorkplaceDMS/getContent?objectType=document&amp;id=%7B24A29BEB-D698-4419-9348-F9EF508325B2%7D&amp;vsId=%7BE2F2D6D6-3AE1-4303-83B4-4EC7464E96FE%7D&amp;objectStoreName=Airbus" TargetMode="External"/><Relationship Id="rId6" Type="http://schemas.openxmlformats.org/officeDocument/2006/relationships/hyperlink" Target="https://docs.google.com/spreadsheets/d/1ZJbbPxjFWZxUg-BEJd3Vh1Nn8vEd2RiFVTtT46c54E0/edit#gid=27926533FWZxUg-BEJd3Vh1Nn8vEd2RiFVTtT46c54E0/editEJd3Vh1Nn8vEd2RiFVTtT46c54E0/editDTdiaoBRNGFJpFSBsTP8VtvVqb-eFms7Uj9iuI/edit#gid=2792653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presentation/d/1ShWc6hFXWQodX8A8eKatGAJ0OoJehdvC/edit" TargetMode="External"/><Relationship Id="rId4" Type="http://schemas.openxmlformats.org/officeDocument/2006/relationships/hyperlink" Target="https://docs.google.com/presentation/d/1_pAf6uIdUnfaHzjFomTrUEwKFYYRtydX/edit#slide=id.p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5"/>
          <p:cNvSpPr txBox="1"/>
          <p:nvPr>
            <p:ph type="ctrTitle"/>
          </p:nvPr>
        </p:nvSpPr>
        <p:spPr>
          <a:xfrm>
            <a:off x="1704818" y="1555273"/>
            <a:ext cx="88869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500">
                <a:solidFill>
                  <a:srgbClr val="000000"/>
                </a:solidFill>
              </a:rPr>
              <a:t>BI24 Review 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500">
                <a:solidFill>
                  <a:srgbClr val="000000"/>
                </a:solidFill>
              </a:rPr>
              <a:t>Presentation for Offer Change Process (MP.AC.02) in ACS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500">
                <a:solidFill>
                  <a:srgbClr val="000000"/>
                </a:solidFill>
              </a:rPr>
              <a:t>Lean PLM EPIC 2.1</a:t>
            </a:r>
            <a:endParaRPr sz="2500" strike="sngStrike"/>
          </a:p>
        </p:txBody>
      </p:sp>
      <p:sp>
        <p:nvSpPr>
          <p:cNvPr id="842" name="Google Shape;842;p135"/>
          <p:cNvSpPr txBox="1"/>
          <p:nvPr>
            <p:ph idx="2" type="body"/>
          </p:nvPr>
        </p:nvSpPr>
        <p:spPr>
          <a:xfrm>
            <a:off x="3305018" y="5652000"/>
            <a:ext cx="6031344" cy="1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fr-FR"/>
              <a:t>Presented by IZCD - 20 April  2022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4"/>
          <p:cNvSpPr/>
          <p:nvPr/>
        </p:nvSpPr>
        <p:spPr>
          <a:xfrm>
            <a:off x="73500" y="2958100"/>
            <a:ext cx="12016800" cy="19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44"/>
          <p:cNvSpPr txBox="1"/>
          <p:nvPr>
            <p:ph type="title"/>
          </p:nvPr>
        </p:nvSpPr>
        <p:spPr>
          <a:xfrm>
            <a:off x="469901" y="1964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OCP MVP Flow Process (MP.AC.02.05) for catalog type OCR</a:t>
            </a:r>
            <a:endParaRPr/>
          </a:p>
        </p:txBody>
      </p:sp>
      <p:sp>
        <p:nvSpPr>
          <p:cNvPr id="1500" name="Google Shape;1500;p14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01" name="Google Shape;1501;p144"/>
          <p:cNvSpPr/>
          <p:nvPr/>
        </p:nvSpPr>
        <p:spPr>
          <a:xfrm>
            <a:off x="73550" y="1106250"/>
            <a:ext cx="12016800" cy="180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44"/>
          <p:cNvSpPr txBox="1"/>
          <p:nvPr/>
        </p:nvSpPr>
        <p:spPr>
          <a:xfrm>
            <a:off x="2406975" y="1657725"/>
            <a:ext cx="1041300" cy="65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Offer Change Request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3" name="Google Shape;1503;p144"/>
          <p:cNvCxnSpPr>
            <a:stCxn id="1502" idx="3"/>
            <a:endCxn id="1504" idx="1"/>
          </p:cNvCxnSpPr>
          <p:nvPr/>
        </p:nvCxnSpPr>
        <p:spPr>
          <a:xfrm>
            <a:off x="3448275" y="1983525"/>
            <a:ext cx="29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5" name="Google Shape;1505;p144"/>
          <p:cNvSpPr txBox="1"/>
          <p:nvPr/>
        </p:nvSpPr>
        <p:spPr>
          <a:xfrm>
            <a:off x="6253700" y="1657725"/>
            <a:ext cx="846900" cy="65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Complete Offer Dossier</a:t>
            </a:r>
            <a:endParaRPr sz="1200"/>
          </a:p>
        </p:txBody>
      </p:sp>
      <p:sp>
        <p:nvSpPr>
          <p:cNvPr id="1506" name="Google Shape;1506;p144"/>
          <p:cNvSpPr txBox="1"/>
          <p:nvPr/>
        </p:nvSpPr>
        <p:spPr>
          <a:xfrm>
            <a:off x="8843250" y="1627325"/>
            <a:ext cx="892500" cy="7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Update Offer Dossier</a:t>
            </a:r>
            <a:endParaRPr sz="1200"/>
          </a:p>
        </p:txBody>
      </p:sp>
      <p:sp>
        <p:nvSpPr>
          <p:cNvPr id="1507" name="Google Shape;1507;p144"/>
          <p:cNvSpPr txBox="1"/>
          <p:nvPr/>
        </p:nvSpPr>
        <p:spPr>
          <a:xfrm>
            <a:off x="5746900" y="4088225"/>
            <a:ext cx="695700" cy="3693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44"/>
          <p:cNvSpPr txBox="1"/>
          <p:nvPr/>
        </p:nvSpPr>
        <p:spPr>
          <a:xfrm>
            <a:off x="8571848" y="4088225"/>
            <a:ext cx="633300" cy="3693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ATM</a:t>
            </a:r>
            <a:endParaRPr sz="1200"/>
          </a:p>
        </p:txBody>
      </p:sp>
      <p:sp>
        <p:nvSpPr>
          <p:cNvPr id="1509" name="Google Shape;1509;p144"/>
          <p:cNvSpPr txBox="1"/>
          <p:nvPr/>
        </p:nvSpPr>
        <p:spPr>
          <a:xfrm>
            <a:off x="9311701" y="4088225"/>
            <a:ext cx="892500" cy="3693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Pre ATO</a:t>
            </a:r>
            <a:endParaRPr sz="1200"/>
          </a:p>
        </p:txBody>
      </p:sp>
      <p:sp>
        <p:nvSpPr>
          <p:cNvPr id="1510" name="Google Shape;1510;p144"/>
          <p:cNvSpPr txBox="1"/>
          <p:nvPr/>
        </p:nvSpPr>
        <p:spPr>
          <a:xfrm>
            <a:off x="10837874" y="4088225"/>
            <a:ext cx="757500" cy="3693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ATO</a:t>
            </a:r>
            <a:endParaRPr sz="1200"/>
          </a:p>
        </p:txBody>
      </p:sp>
      <p:sp>
        <p:nvSpPr>
          <p:cNvPr id="1511" name="Google Shape;1511;p144"/>
          <p:cNvSpPr txBox="1"/>
          <p:nvPr/>
        </p:nvSpPr>
        <p:spPr>
          <a:xfrm>
            <a:off x="2532187" y="3173000"/>
            <a:ext cx="633300" cy="369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Draft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4"/>
          <p:cNvSpPr txBox="1"/>
          <p:nvPr/>
        </p:nvSpPr>
        <p:spPr>
          <a:xfrm>
            <a:off x="4212175" y="3142100"/>
            <a:ext cx="8127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Ready</a:t>
            </a:r>
            <a: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OG0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44"/>
          <p:cNvSpPr txBox="1"/>
          <p:nvPr/>
        </p:nvSpPr>
        <p:spPr>
          <a:xfrm>
            <a:off x="6977775" y="3118850"/>
            <a:ext cx="721200" cy="47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Ready for OG1</a:t>
            </a:r>
            <a:endParaRPr sz="1100"/>
          </a:p>
        </p:txBody>
      </p:sp>
      <p:sp>
        <p:nvSpPr>
          <p:cNvPr id="1514" name="Google Shape;1514;p144"/>
          <p:cNvSpPr txBox="1"/>
          <p:nvPr/>
        </p:nvSpPr>
        <p:spPr>
          <a:xfrm>
            <a:off x="9471763" y="3145500"/>
            <a:ext cx="721200" cy="455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Ready for OG2</a:t>
            </a:r>
            <a:endParaRPr sz="1100"/>
          </a:p>
        </p:txBody>
      </p:sp>
      <p:sp>
        <p:nvSpPr>
          <p:cNvPr id="1515" name="Google Shape;1515;p144"/>
          <p:cNvSpPr txBox="1"/>
          <p:nvPr/>
        </p:nvSpPr>
        <p:spPr>
          <a:xfrm>
            <a:off x="6014075" y="3127100"/>
            <a:ext cx="695700" cy="46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OG0 passed</a:t>
            </a:r>
            <a:endParaRPr sz="1100"/>
          </a:p>
        </p:txBody>
      </p:sp>
      <p:sp>
        <p:nvSpPr>
          <p:cNvPr id="1516" name="Google Shape;1516;p144"/>
          <p:cNvSpPr txBox="1"/>
          <p:nvPr/>
        </p:nvSpPr>
        <p:spPr>
          <a:xfrm>
            <a:off x="8399375" y="3126800"/>
            <a:ext cx="6591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OG1 passed</a:t>
            </a:r>
            <a:endParaRPr sz="1100"/>
          </a:p>
        </p:txBody>
      </p:sp>
      <p:sp>
        <p:nvSpPr>
          <p:cNvPr id="1517" name="Google Shape;1517;p144"/>
          <p:cNvSpPr txBox="1"/>
          <p:nvPr/>
        </p:nvSpPr>
        <p:spPr>
          <a:xfrm>
            <a:off x="11072975" y="3127101"/>
            <a:ext cx="633300" cy="47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OG2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100"/>
              <a:t>passed</a:t>
            </a:r>
            <a:endParaRPr sz="1100"/>
          </a:p>
        </p:txBody>
      </p:sp>
      <p:sp>
        <p:nvSpPr>
          <p:cNvPr id="1504" name="Google Shape;1504;p144"/>
          <p:cNvSpPr txBox="1"/>
          <p:nvPr/>
        </p:nvSpPr>
        <p:spPr>
          <a:xfrm>
            <a:off x="3745975" y="1657725"/>
            <a:ext cx="846900" cy="65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Initiate Offer Dossier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8" name="Google Shape;1518;p144"/>
          <p:cNvCxnSpPr>
            <a:stCxn id="1512" idx="3"/>
          </p:cNvCxnSpPr>
          <p:nvPr/>
        </p:nvCxnSpPr>
        <p:spPr>
          <a:xfrm>
            <a:off x="5024875" y="3357650"/>
            <a:ext cx="600" cy="6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none"/>
          </a:ln>
        </p:spPr>
      </p:cxnSp>
      <p:sp>
        <p:nvSpPr>
          <p:cNvPr id="1519" name="Google Shape;1519;p144"/>
          <p:cNvSpPr txBox="1"/>
          <p:nvPr/>
        </p:nvSpPr>
        <p:spPr>
          <a:xfrm>
            <a:off x="73550" y="1674275"/>
            <a:ext cx="12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Offer Manager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0" name="Google Shape;1520;p144"/>
          <p:cNvCxnSpPr>
            <a:stCxn id="1504" idx="3"/>
            <a:endCxn id="1521" idx="2"/>
          </p:cNvCxnSpPr>
          <p:nvPr/>
        </p:nvCxnSpPr>
        <p:spPr>
          <a:xfrm>
            <a:off x="4592875" y="1983525"/>
            <a:ext cx="307200" cy="2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2" name="Google Shape;1522;p144"/>
          <p:cNvCxnSpPr>
            <a:stCxn id="1523" idx="3"/>
            <a:endCxn id="1505" idx="1"/>
          </p:cNvCxnSpPr>
          <p:nvPr/>
        </p:nvCxnSpPr>
        <p:spPr>
          <a:xfrm>
            <a:off x="5816000" y="1982025"/>
            <a:ext cx="4377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4" name="Google Shape;1524;p144"/>
          <p:cNvCxnSpPr>
            <a:endCxn id="1525" idx="2"/>
          </p:cNvCxnSpPr>
          <p:nvPr/>
        </p:nvCxnSpPr>
        <p:spPr>
          <a:xfrm flipH="1" rot="10800000">
            <a:off x="7105813" y="1982075"/>
            <a:ext cx="3429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6" name="Google Shape;1526;p144"/>
          <p:cNvCxnSpPr>
            <a:endCxn id="1506" idx="1"/>
          </p:cNvCxnSpPr>
          <p:nvPr/>
        </p:nvCxnSpPr>
        <p:spPr>
          <a:xfrm>
            <a:off x="8422350" y="1982075"/>
            <a:ext cx="42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7" name="Google Shape;1527;p144"/>
          <p:cNvCxnSpPr>
            <a:stCxn id="1506" idx="3"/>
          </p:cNvCxnSpPr>
          <p:nvPr/>
        </p:nvCxnSpPr>
        <p:spPr>
          <a:xfrm>
            <a:off x="9735750" y="1982075"/>
            <a:ext cx="475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8" name="Google Shape;1528;p144"/>
          <p:cNvSpPr txBox="1"/>
          <p:nvPr/>
        </p:nvSpPr>
        <p:spPr>
          <a:xfrm>
            <a:off x="225950" y="3157550"/>
            <a:ext cx="12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OCR status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44"/>
          <p:cNvSpPr txBox="1"/>
          <p:nvPr/>
        </p:nvSpPr>
        <p:spPr>
          <a:xfrm>
            <a:off x="-2650" y="4090650"/>
            <a:ext cx="18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Offerability Maturity Status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44"/>
          <p:cNvSpPr/>
          <p:nvPr/>
        </p:nvSpPr>
        <p:spPr>
          <a:xfrm>
            <a:off x="4900088" y="1521150"/>
            <a:ext cx="1046400" cy="971700"/>
          </a:xfrm>
          <a:prstGeom prst="ellipse">
            <a:avLst/>
          </a:prstGeom>
          <a:solidFill>
            <a:srgbClr val="FFC00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fr-FR" sz="1200">
                <a:solidFill>
                  <a:schemeClr val="dk1"/>
                </a:solidFill>
              </a:rPr>
              <a:t>Manage OG0 Board</a:t>
            </a:r>
            <a:endParaRPr/>
          </a:p>
        </p:txBody>
      </p:sp>
      <p:sp>
        <p:nvSpPr>
          <p:cNvPr id="1525" name="Google Shape;1525;p144"/>
          <p:cNvSpPr/>
          <p:nvPr/>
        </p:nvSpPr>
        <p:spPr>
          <a:xfrm>
            <a:off x="7448713" y="1496225"/>
            <a:ext cx="1046400" cy="971700"/>
          </a:xfrm>
          <a:prstGeom prst="ellipse">
            <a:avLst/>
          </a:prstGeom>
          <a:solidFill>
            <a:srgbClr val="FFC00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</a:rPr>
              <a:t>Manage OG1 Board</a:t>
            </a:r>
            <a:endParaRPr/>
          </a:p>
        </p:txBody>
      </p:sp>
      <p:sp>
        <p:nvSpPr>
          <p:cNvPr id="1530" name="Google Shape;1530;p144"/>
          <p:cNvSpPr/>
          <p:nvPr/>
        </p:nvSpPr>
        <p:spPr>
          <a:xfrm>
            <a:off x="10164988" y="1509375"/>
            <a:ext cx="1046400" cy="971700"/>
          </a:xfrm>
          <a:prstGeom prst="ellipse">
            <a:avLst/>
          </a:prstGeom>
          <a:solidFill>
            <a:srgbClr val="FFC00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</a:rPr>
              <a:t>Manage OG2 Board</a:t>
            </a:r>
            <a:endParaRPr/>
          </a:p>
        </p:txBody>
      </p:sp>
      <p:cxnSp>
        <p:nvCxnSpPr>
          <p:cNvPr id="1531" name="Google Shape;1531;p144"/>
          <p:cNvCxnSpPr>
            <a:stCxn id="1521" idx="4"/>
          </p:cNvCxnSpPr>
          <p:nvPr/>
        </p:nvCxnSpPr>
        <p:spPr>
          <a:xfrm>
            <a:off x="5423288" y="2492850"/>
            <a:ext cx="14400" cy="2627400"/>
          </a:xfrm>
          <a:prstGeom prst="straightConnector1">
            <a:avLst/>
          </a:prstGeom>
          <a:noFill/>
          <a:ln cap="flat" cmpd="sng" w="38100">
            <a:solidFill>
              <a:srgbClr val="FFC00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44"/>
          <p:cNvCxnSpPr/>
          <p:nvPr/>
        </p:nvCxnSpPr>
        <p:spPr>
          <a:xfrm>
            <a:off x="7977188" y="2467925"/>
            <a:ext cx="14400" cy="2627400"/>
          </a:xfrm>
          <a:prstGeom prst="straightConnector1">
            <a:avLst/>
          </a:prstGeom>
          <a:noFill/>
          <a:ln cap="flat" cmpd="sng" w="38100">
            <a:solidFill>
              <a:srgbClr val="FFC00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144"/>
          <p:cNvCxnSpPr/>
          <p:nvPr/>
        </p:nvCxnSpPr>
        <p:spPr>
          <a:xfrm>
            <a:off x="10680988" y="2467925"/>
            <a:ext cx="14400" cy="2627400"/>
          </a:xfrm>
          <a:prstGeom prst="straightConnector1">
            <a:avLst/>
          </a:prstGeom>
          <a:noFill/>
          <a:ln cap="flat" cmpd="sng" w="38100">
            <a:solidFill>
              <a:srgbClr val="FFC00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p144"/>
          <p:cNvCxnSpPr/>
          <p:nvPr/>
        </p:nvCxnSpPr>
        <p:spPr>
          <a:xfrm>
            <a:off x="3195425" y="3363600"/>
            <a:ext cx="1046400" cy="1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5" name="Google Shape;1535;p144"/>
          <p:cNvCxnSpPr>
            <a:stCxn id="1512" idx="3"/>
            <a:endCxn id="1515" idx="1"/>
          </p:cNvCxnSpPr>
          <p:nvPr/>
        </p:nvCxnSpPr>
        <p:spPr>
          <a:xfrm>
            <a:off x="5024875" y="3357650"/>
            <a:ext cx="98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6" name="Google Shape;1536;p144"/>
          <p:cNvCxnSpPr>
            <a:stCxn id="1515" idx="3"/>
            <a:endCxn id="1513" idx="1"/>
          </p:cNvCxnSpPr>
          <p:nvPr/>
        </p:nvCxnSpPr>
        <p:spPr>
          <a:xfrm>
            <a:off x="6709775" y="3357650"/>
            <a:ext cx="26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7" name="Google Shape;1537;p144"/>
          <p:cNvCxnSpPr>
            <a:stCxn id="1513" idx="3"/>
            <a:endCxn id="1516" idx="1"/>
          </p:cNvCxnSpPr>
          <p:nvPr/>
        </p:nvCxnSpPr>
        <p:spPr>
          <a:xfrm>
            <a:off x="7698975" y="3357650"/>
            <a:ext cx="70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8" name="Google Shape;1538;p144"/>
          <p:cNvCxnSpPr>
            <a:stCxn id="1516" idx="3"/>
            <a:endCxn id="1514" idx="1"/>
          </p:cNvCxnSpPr>
          <p:nvPr/>
        </p:nvCxnSpPr>
        <p:spPr>
          <a:xfrm>
            <a:off x="9058475" y="3357650"/>
            <a:ext cx="413400" cy="1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9" name="Google Shape;1539;p144"/>
          <p:cNvCxnSpPr>
            <a:stCxn id="1514" idx="3"/>
            <a:endCxn id="1517" idx="1"/>
          </p:cNvCxnSpPr>
          <p:nvPr/>
        </p:nvCxnSpPr>
        <p:spPr>
          <a:xfrm flipH="1" rot="10800000">
            <a:off x="10192963" y="3365850"/>
            <a:ext cx="879900" cy="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45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46" name="Google Shape;1546;p145"/>
          <p:cNvSpPr txBox="1"/>
          <p:nvPr>
            <p:ph idx="3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1547" name="Google Shape;154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00" y="2105900"/>
            <a:ext cx="7341850" cy="41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145"/>
          <p:cNvSpPr/>
          <p:nvPr/>
        </p:nvSpPr>
        <p:spPr>
          <a:xfrm>
            <a:off x="6691749" y="1052925"/>
            <a:ext cx="4350339" cy="415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New process definition in progress</a:t>
            </a:r>
          </a:p>
        </p:txBody>
      </p:sp>
      <p:sp>
        <p:nvSpPr>
          <p:cNvPr id="1549" name="Google Shape;1549;p145"/>
          <p:cNvSpPr txBox="1"/>
          <p:nvPr/>
        </p:nvSpPr>
        <p:spPr>
          <a:xfrm>
            <a:off x="249375" y="277100"/>
            <a:ext cx="899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fr-FR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Answer Specific Request Process (MP.AC.02.04)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0" name="Google Shape;1550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325" y="1675150"/>
            <a:ext cx="4405151" cy="2608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45"/>
          <p:cNvSpPr txBox="1"/>
          <p:nvPr/>
        </p:nvSpPr>
        <p:spPr>
          <a:xfrm>
            <a:off x="3643750" y="2112800"/>
            <a:ext cx="1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(As Is)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145"/>
          <p:cNvSpPr/>
          <p:nvPr/>
        </p:nvSpPr>
        <p:spPr>
          <a:xfrm>
            <a:off x="6206825" y="2175175"/>
            <a:ext cx="1163700" cy="77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45"/>
          <p:cNvSpPr txBox="1"/>
          <p:nvPr/>
        </p:nvSpPr>
        <p:spPr>
          <a:xfrm>
            <a:off x="762000" y="1163775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case #01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45"/>
          <p:cNvSpPr/>
          <p:nvPr/>
        </p:nvSpPr>
        <p:spPr>
          <a:xfrm>
            <a:off x="8333438" y="4366688"/>
            <a:ext cx="3010523" cy="738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4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61" name="Google Shape;1561;p146"/>
          <p:cNvSpPr/>
          <p:nvPr/>
        </p:nvSpPr>
        <p:spPr>
          <a:xfrm>
            <a:off x="1135018" y="954910"/>
            <a:ext cx="3219900" cy="4948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46"/>
          <p:cNvSpPr/>
          <p:nvPr/>
        </p:nvSpPr>
        <p:spPr>
          <a:xfrm>
            <a:off x="1039175" y="1025348"/>
            <a:ext cx="3248100" cy="161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146"/>
          <p:cNvSpPr/>
          <p:nvPr/>
        </p:nvSpPr>
        <p:spPr>
          <a:xfrm>
            <a:off x="1222675" y="2097598"/>
            <a:ext cx="287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D5D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4" name="Google Shape;1564;p146"/>
          <p:cNvSpPr/>
          <p:nvPr/>
        </p:nvSpPr>
        <p:spPr>
          <a:xfrm>
            <a:off x="1222675" y="2852114"/>
            <a:ext cx="28785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146"/>
          <p:cNvSpPr/>
          <p:nvPr/>
        </p:nvSpPr>
        <p:spPr>
          <a:xfrm>
            <a:off x="1222550" y="1181750"/>
            <a:ext cx="303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OCP-ACS MVP</a:t>
            </a:r>
            <a:endParaRPr b="0" i="0" sz="3200" u="none" cap="none" strike="noStrike">
              <a:solidFill>
                <a:srgbClr val="0D5DD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566" name="Google Shape;1566;p146"/>
          <p:cNvSpPr/>
          <p:nvPr/>
        </p:nvSpPr>
        <p:spPr>
          <a:xfrm rot="5400000">
            <a:off x="2413109" y="2568311"/>
            <a:ext cx="472200" cy="4410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46"/>
          <p:cNvSpPr/>
          <p:nvPr/>
        </p:nvSpPr>
        <p:spPr>
          <a:xfrm>
            <a:off x="1039325" y="3201294"/>
            <a:ext cx="32199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 Offer Process in ACS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 source of truth for offerability Maturity statuses (ATS, ATM, pre-ATO, ATO), passed gates and reasons for decision &amp; conditions.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Eased alignment/decision meeting management.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146"/>
          <p:cNvSpPr/>
          <p:nvPr/>
        </p:nvSpPr>
        <p:spPr>
          <a:xfrm>
            <a:off x="4533976" y="954910"/>
            <a:ext cx="3219900" cy="4948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146"/>
          <p:cNvSpPr/>
          <p:nvPr/>
        </p:nvSpPr>
        <p:spPr>
          <a:xfrm>
            <a:off x="4438150" y="1025348"/>
            <a:ext cx="3248100" cy="161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146"/>
          <p:cNvSpPr/>
          <p:nvPr/>
        </p:nvSpPr>
        <p:spPr>
          <a:xfrm>
            <a:off x="4621633" y="2097598"/>
            <a:ext cx="287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D5D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71" name="Google Shape;1571;p146"/>
          <p:cNvSpPr/>
          <p:nvPr/>
        </p:nvSpPr>
        <p:spPr>
          <a:xfrm>
            <a:off x="4621633" y="2852114"/>
            <a:ext cx="28785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9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146"/>
          <p:cNvSpPr/>
          <p:nvPr/>
        </p:nvSpPr>
        <p:spPr>
          <a:xfrm>
            <a:off x="4621518" y="1181757"/>
            <a:ext cx="28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OCP-ACS IVP</a:t>
            </a:r>
            <a:endParaRPr b="1" i="0" sz="32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3" name="Google Shape;1573;p146"/>
          <p:cNvSpPr/>
          <p:nvPr/>
        </p:nvSpPr>
        <p:spPr>
          <a:xfrm rot="5400000">
            <a:off x="5812067" y="2568311"/>
            <a:ext cx="472200" cy="4410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146"/>
          <p:cNvSpPr/>
          <p:nvPr/>
        </p:nvSpPr>
        <p:spPr>
          <a:xfrm>
            <a:off x="4438275" y="3242350"/>
            <a:ext cx="3219900" cy="2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Integration of the DOP in ACS with ECP and ACP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Possibility to trigger the change automatically in other change processes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Digitized / Harmonized Feasibility Study 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1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 to engineering processes for monitoring of eqp change TBC</a:t>
            </a:r>
            <a:endParaRPr b="0" i="1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 Specific Request Process in ACS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Feasibility Studies Management linked to other CM object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46"/>
          <p:cNvSpPr/>
          <p:nvPr/>
        </p:nvSpPr>
        <p:spPr>
          <a:xfrm>
            <a:off x="7932934" y="954910"/>
            <a:ext cx="3219900" cy="4948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46"/>
          <p:cNvSpPr/>
          <p:nvPr/>
        </p:nvSpPr>
        <p:spPr>
          <a:xfrm>
            <a:off x="7837101" y="1025348"/>
            <a:ext cx="3248100" cy="161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46"/>
          <p:cNvSpPr/>
          <p:nvPr/>
        </p:nvSpPr>
        <p:spPr>
          <a:xfrm>
            <a:off x="8020591" y="2097598"/>
            <a:ext cx="287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D5D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78" name="Google Shape;1578;p146"/>
          <p:cNvSpPr/>
          <p:nvPr/>
        </p:nvSpPr>
        <p:spPr>
          <a:xfrm>
            <a:off x="8020591" y="2852114"/>
            <a:ext cx="28785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9" name="Google Shape;1579;p146"/>
          <p:cNvSpPr/>
          <p:nvPr/>
        </p:nvSpPr>
        <p:spPr>
          <a:xfrm>
            <a:off x="8020476" y="1181757"/>
            <a:ext cx="28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OCP-ACS FVP</a:t>
            </a:r>
            <a:endParaRPr b="1" i="0" sz="32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146"/>
          <p:cNvSpPr/>
          <p:nvPr/>
        </p:nvSpPr>
        <p:spPr>
          <a:xfrm rot="5400000">
            <a:off x="9211026" y="2568311"/>
            <a:ext cx="472200" cy="4410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46"/>
          <p:cNvSpPr/>
          <p:nvPr/>
        </p:nvSpPr>
        <p:spPr>
          <a:xfrm>
            <a:off x="7837225" y="3242353"/>
            <a:ext cx="32199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Offerability and Risk life cycle management in ACS ensuring fitting the market (e.g. Best Seller)</a:t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Standard MOD impact management on Offer in ACS (improvement of the workflow for the std spec and custo)</a:t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2" name="Google Shape;1582;p146"/>
          <p:cNvSpPr txBox="1"/>
          <p:nvPr>
            <p:ph idx="4294967295"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3000"/>
              <a:t>Expected benefits for OCP </a:t>
            </a:r>
            <a:endParaRPr b="1" sz="3000"/>
          </a:p>
        </p:txBody>
      </p:sp>
      <p:sp>
        <p:nvSpPr>
          <p:cNvPr id="1583" name="Google Shape;1583;p146"/>
          <p:cNvSpPr/>
          <p:nvPr/>
        </p:nvSpPr>
        <p:spPr>
          <a:xfrm>
            <a:off x="928250" y="858975"/>
            <a:ext cx="3509700" cy="51123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47"/>
          <p:cNvSpPr/>
          <p:nvPr/>
        </p:nvSpPr>
        <p:spPr>
          <a:xfrm>
            <a:off x="9358578" y="537070"/>
            <a:ext cx="2178300" cy="5931900"/>
          </a:xfrm>
          <a:prstGeom prst="rect">
            <a:avLst/>
          </a:prstGeom>
          <a:noFill/>
          <a:ln cap="flat" cmpd="sng" w="9525">
            <a:solidFill>
              <a:srgbClr val="307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47"/>
          <p:cNvSpPr/>
          <p:nvPr/>
        </p:nvSpPr>
        <p:spPr>
          <a:xfrm flipH="1" rot="10800000">
            <a:off x="9358581" y="537048"/>
            <a:ext cx="2178300" cy="1692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47"/>
          <p:cNvSpPr txBox="1"/>
          <p:nvPr/>
        </p:nvSpPr>
        <p:spPr>
          <a:xfrm>
            <a:off x="9358566" y="706248"/>
            <a:ext cx="10728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fr-FR" sz="56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b="1" i="0" sz="5600" u="none" cap="none" strike="noStrike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2" name="Google Shape;1592;p147"/>
          <p:cNvSpPr txBox="1"/>
          <p:nvPr/>
        </p:nvSpPr>
        <p:spPr>
          <a:xfrm>
            <a:off x="9369999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b="0" i="0" sz="900" u="none" cap="none" strike="noStrike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3" name="Google Shape;1593;p147"/>
          <p:cNvCxnSpPr/>
          <p:nvPr/>
        </p:nvCxnSpPr>
        <p:spPr>
          <a:xfrm rot="10800000">
            <a:off x="9905871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307BF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94" name="Google Shape;1594;p147"/>
          <p:cNvCxnSpPr/>
          <p:nvPr/>
        </p:nvCxnSpPr>
        <p:spPr>
          <a:xfrm rot="10800000">
            <a:off x="10450202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307BF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95" name="Google Shape;1595;p147"/>
          <p:cNvCxnSpPr/>
          <p:nvPr/>
        </p:nvCxnSpPr>
        <p:spPr>
          <a:xfrm rot="10800000">
            <a:off x="10994532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307BF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96" name="Google Shape;1596;p147"/>
          <p:cNvSpPr txBox="1"/>
          <p:nvPr/>
        </p:nvSpPr>
        <p:spPr>
          <a:xfrm>
            <a:off x="9919319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Q2</a:t>
            </a:r>
            <a:endParaRPr b="0" i="0" sz="900" u="none" cap="none" strike="noStrike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147"/>
          <p:cNvSpPr txBox="1"/>
          <p:nvPr/>
        </p:nvSpPr>
        <p:spPr>
          <a:xfrm>
            <a:off x="10468639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Q3</a:t>
            </a:r>
            <a:endParaRPr b="0" i="0" sz="900" u="none" cap="none" strike="noStrike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147"/>
          <p:cNvSpPr txBox="1"/>
          <p:nvPr/>
        </p:nvSpPr>
        <p:spPr>
          <a:xfrm>
            <a:off x="11017959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Q4</a:t>
            </a:r>
            <a:endParaRPr b="0" i="0" sz="900" u="none" cap="none" strike="noStrike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p147"/>
          <p:cNvSpPr/>
          <p:nvPr/>
        </p:nvSpPr>
        <p:spPr>
          <a:xfrm>
            <a:off x="7189325" y="572600"/>
            <a:ext cx="2178300" cy="5869800"/>
          </a:xfrm>
          <a:prstGeom prst="rect">
            <a:avLst/>
          </a:prstGeom>
          <a:noFill/>
          <a:ln cap="flat" cmpd="sng" w="9525">
            <a:solidFill>
              <a:srgbClr val="0E65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47"/>
          <p:cNvSpPr/>
          <p:nvPr/>
        </p:nvSpPr>
        <p:spPr>
          <a:xfrm flipH="1" rot="10800000">
            <a:off x="7180507" y="537048"/>
            <a:ext cx="2178300" cy="1692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147"/>
          <p:cNvSpPr txBox="1"/>
          <p:nvPr/>
        </p:nvSpPr>
        <p:spPr>
          <a:xfrm>
            <a:off x="7180520" y="706248"/>
            <a:ext cx="10977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fr-FR" sz="5600" u="none" cap="none" strike="noStrik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endParaRPr b="1" i="0" sz="5600" u="none" cap="none" strike="noStrike">
              <a:solidFill>
                <a:srgbClr val="0E65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2" name="Google Shape;1602;p147"/>
          <p:cNvCxnSpPr/>
          <p:nvPr/>
        </p:nvCxnSpPr>
        <p:spPr>
          <a:xfrm rot="10800000">
            <a:off x="7727798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03" name="Google Shape;1603;p147"/>
          <p:cNvCxnSpPr/>
          <p:nvPr/>
        </p:nvCxnSpPr>
        <p:spPr>
          <a:xfrm rot="10800000">
            <a:off x="8272129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04" name="Google Shape;1604;p147"/>
          <p:cNvCxnSpPr/>
          <p:nvPr/>
        </p:nvCxnSpPr>
        <p:spPr>
          <a:xfrm rot="10800000">
            <a:off x="8816459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05" name="Google Shape;1605;p147"/>
          <p:cNvSpPr txBox="1"/>
          <p:nvPr/>
        </p:nvSpPr>
        <p:spPr>
          <a:xfrm>
            <a:off x="717935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b="0" i="0" sz="900" u="none" cap="none" strike="noStrike">
              <a:solidFill>
                <a:srgbClr val="0E65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147"/>
          <p:cNvSpPr txBox="1"/>
          <p:nvPr/>
        </p:nvSpPr>
        <p:spPr>
          <a:xfrm>
            <a:off x="772867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rPr>
              <a:t>Q2</a:t>
            </a:r>
            <a:endParaRPr b="0" i="0" sz="900" u="none" cap="none" strike="noStrike">
              <a:solidFill>
                <a:srgbClr val="0E65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7" name="Google Shape;1607;p147"/>
          <p:cNvSpPr txBox="1"/>
          <p:nvPr/>
        </p:nvSpPr>
        <p:spPr>
          <a:xfrm>
            <a:off x="827799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rPr>
              <a:t>Q3</a:t>
            </a:r>
            <a:endParaRPr b="0" i="0" sz="900" u="none" cap="none" strike="noStrike">
              <a:solidFill>
                <a:srgbClr val="0E65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8" name="Google Shape;1608;p147"/>
          <p:cNvSpPr txBox="1"/>
          <p:nvPr/>
        </p:nvSpPr>
        <p:spPr>
          <a:xfrm>
            <a:off x="882731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rPr>
              <a:t>Q4</a:t>
            </a:r>
            <a:endParaRPr b="0" i="0" sz="900" u="none" cap="none" strike="noStrike">
              <a:solidFill>
                <a:srgbClr val="0E65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9" name="Google Shape;1609;p147"/>
          <p:cNvSpPr/>
          <p:nvPr/>
        </p:nvSpPr>
        <p:spPr>
          <a:xfrm>
            <a:off x="5001658" y="537070"/>
            <a:ext cx="2178300" cy="5931900"/>
          </a:xfrm>
          <a:prstGeom prst="rect">
            <a:avLst/>
          </a:prstGeom>
          <a:noFill/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47"/>
          <p:cNvSpPr/>
          <p:nvPr/>
        </p:nvSpPr>
        <p:spPr>
          <a:xfrm flipH="1" rot="10800000">
            <a:off x="5001663" y="537048"/>
            <a:ext cx="2178300" cy="1692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47"/>
          <p:cNvSpPr txBox="1"/>
          <p:nvPr/>
        </p:nvSpPr>
        <p:spPr>
          <a:xfrm>
            <a:off x="5001675" y="706248"/>
            <a:ext cx="11007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fr-FR" sz="56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1" i="0" sz="56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2" name="Google Shape;1612;p147"/>
          <p:cNvCxnSpPr/>
          <p:nvPr/>
        </p:nvCxnSpPr>
        <p:spPr>
          <a:xfrm rot="10800000">
            <a:off x="5548956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D5DD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13" name="Google Shape;1613;p147"/>
          <p:cNvCxnSpPr/>
          <p:nvPr/>
        </p:nvCxnSpPr>
        <p:spPr>
          <a:xfrm rot="10800000">
            <a:off x="6093286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D5DD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14" name="Google Shape;1614;p147"/>
          <p:cNvCxnSpPr/>
          <p:nvPr/>
        </p:nvCxnSpPr>
        <p:spPr>
          <a:xfrm rot="10800000">
            <a:off x="6637617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D5DD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15" name="Google Shape;1615;p147"/>
          <p:cNvSpPr txBox="1"/>
          <p:nvPr/>
        </p:nvSpPr>
        <p:spPr>
          <a:xfrm>
            <a:off x="5003925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b="0" i="0" sz="9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6" name="Google Shape;1616;p147"/>
          <p:cNvSpPr txBox="1"/>
          <p:nvPr/>
        </p:nvSpPr>
        <p:spPr>
          <a:xfrm>
            <a:off x="5553245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Q2</a:t>
            </a:r>
            <a:endParaRPr b="0" i="0" sz="9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147"/>
          <p:cNvSpPr txBox="1"/>
          <p:nvPr/>
        </p:nvSpPr>
        <p:spPr>
          <a:xfrm>
            <a:off x="6102565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Q3</a:t>
            </a:r>
            <a:endParaRPr b="0" i="0" sz="9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147"/>
          <p:cNvSpPr txBox="1"/>
          <p:nvPr/>
        </p:nvSpPr>
        <p:spPr>
          <a:xfrm>
            <a:off x="6651885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Q4</a:t>
            </a:r>
            <a:endParaRPr b="0" i="0" sz="9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9" name="Google Shape;1619;p147"/>
          <p:cNvSpPr/>
          <p:nvPr/>
        </p:nvSpPr>
        <p:spPr>
          <a:xfrm>
            <a:off x="2822813" y="537070"/>
            <a:ext cx="2178300" cy="5931900"/>
          </a:xfrm>
          <a:prstGeom prst="rect">
            <a:avLst/>
          </a:prstGeom>
          <a:noFill/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47"/>
          <p:cNvSpPr/>
          <p:nvPr/>
        </p:nvSpPr>
        <p:spPr>
          <a:xfrm flipH="1" rot="10800000">
            <a:off x="2822820" y="537048"/>
            <a:ext cx="2178300" cy="169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47"/>
          <p:cNvSpPr txBox="1"/>
          <p:nvPr/>
        </p:nvSpPr>
        <p:spPr>
          <a:xfrm>
            <a:off x="2822829" y="706248"/>
            <a:ext cx="10728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fr-FR" sz="56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endParaRPr b="1" i="0" sz="5600" u="none" cap="none" strike="noStrike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2" name="Google Shape;1622;p147"/>
          <p:cNvCxnSpPr/>
          <p:nvPr/>
        </p:nvCxnSpPr>
        <p:spPr>
          <a:xfrm rot="10800000">
            <a:off x="3370113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C58D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23" name="Google Shape;1623;p147"/>
          <p:cNvCxnSpPr/>
          <p:nvPr/>
        </p:nvCxnSpPr>
        <p:spPr>
          <a:xfrm rot="10800000">
            <a:off x="3914443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C58D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24" name="Google Shape;1624;p147"/>
          <p:cNvCxnSpPr/>
          <p:nvPr/>
        </p:nvCxnSpPr>
        <p:spPr>
          <a:xfrm rot="10800000">
            <a:off x="4458774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C58D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25" name="Google Shape;1625;p147"/>
          <p:cNvSpPr txBox="1"/>
          <p:nvPr/>
        </p:nvSpPr>
        <p:spPr>
          <a:xfrm>
            <a:off x="2825113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b="0" i="0" sz="900" u="none" cap="none" strike="noStrike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147"/>
          <p:cNvSpPr txBox="1"/>
          <p:nvPr/>
        </p:nvSpPr>
        <p:spPr>
          <a:xfrm>
            <a:off x="3374433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Q2</a:t>
            </a:r>
            <a:endParaRPr b="0" i="0" sz="900" u="none" cap="none" strike="noStrike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7" name="Google Shape;1627;p147"/>
          <p:cNvSpPr txBox="1"/>
          <p:nvPr/>
        </p:nvSpPr>
        <p:spPr>
          <a:xfrm>
            <a:off x="3923753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Q3</a:t>
            </a:r>
            <a:endParaRPr b="0" i="0" sz="900" u="none" cap="none" strike="noStrike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147"/>
          <p:cNvSpPr txBox="1"/>
          <p:nvPr/>
        </p:nvSpPr>
        <p:spPr>
          <a:xfrm>
            <a:off x="4473073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Q4</a:t>
            </a:r>
            <a:endParaRPr b="0" i="0" sz="900" u="none" cap="none" strike="noStrike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9" name="Google Shape;1629;p147"/>
          <p:cNvSpPr/>
          <p:nvPr/>
        </p:nvSpPr>
        <p:spPr>
          <a:xfrm>
            <a:off x="645575" y="537069"/>
            <a:ext cx="2181000" cy="5931900"/>
          </a:xfrm>
          <a:prstGeom prst="rect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47"/>
          <p:cNvSpPr/>
          <p:nvPr/>
        </p:nvSpPr>
        <p:spPr>
          <a:xfrm flipH="1" rot="10800000">
            <a:off x="644076" y="537048"/>
            <a:ext cx="2178300" cy="1692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1" name="Google Shape;1631;p147"/>
          <p:cNvCxnSpPr/>
          <p:nvPr/>
        </p:nvCxnSpPr>
        <p:spPr>
          <a:xfrm rot="10800000">
            <a:off x="1191370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32" name="Google Shape;1632;p147"/>
          <p:cNvCxnSpPr/>
          <p:nvPr/>
        </p:nvCxnSpPr>
        <p:spPr>
          <a:xfrm rot="10800000">
            <a:off x="1735701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33" name="Google Shape;1633;p147"/>
          <p:cNvCxnSpPr/>
          <p:nvPr/>
        </p:nvCxnSpPr>
        <p:spPr>
          <a:xfrm rot="10800000">
            <a:off x="2280031" y="1970983"/>
            <a:ext cx="0" cy="44820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34" name="Google Shape;1634;p147"/>
          <p:cNvSpPr txBox="1"/>
          <p:nvPr/>
        </p:nvSpPr>
        <p:spPr>
          <a:xfrm>
            <a:off x="64703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b="0" i="0" sz="900" u="none" cap="none" strike="noStrike">
              <a:solidFill>
                <a:srgbClr val="0944A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147"/>
          <p:cNvSpPr txBox="1"/>
          <p:nvPr/>
        </p:nvSpPr>
        <p:spPr>
          <a:xfrm>
            <a:off x="119635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Q2</a:t>
            </a:r>
            <a:endParaRPr b="0" i="0" sz="900" u="none" cap="none" strike="noStrike">
              <a:solidFill>
                <a:srgbClr val="0944A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6" name="Google Shape;1636;p147"/>
          <p:cNvSpPr txBox="1"/>
          <p:nvPr/>
        </p:nvSpPr>
        <p:spPr>
          <a:xfrm>
            <a:off x="174567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Q3</a:t>
            </a:r>
            <a:endParaRPr b="0" i="0" sz="900" u="none" cap="none" strike="noStrike">
              <a:solidFill>
                <a:srgbClr val="0944A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147"/>
          <p:cNvSpPr txBox="1"/>
          <p:nvPr/>
        </p:nvSpPr>
        <p:spPr>
          <a:xfrm>
            <a:off x="2294994" y="1970847"/>
            <a:ext cx="5307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Q4</a:t>
            </a:r>
            <a:endParaRPr b="0" i="0" sz="900" u="none" cap="none" strike="noStrike">
              <a:solidFill>
                <a:srgbClr val="0944A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147"/>
          <p:cNvSpPr txBox="1"/>
          <p:nvPr/>
        </p:nvSpPr>
        <p:spPr>
          <a:xfrm>
            <a:off x="645584" y="706248"/>
            <a:ext cx="10728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fr-FR" sz="56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b="1" i="0" sz="5600" u="none" cap="none" strike="noStrike">
              <a:solidFill>
                <a:srgbClr val="0944A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147"/>
          <p:cNvSpPr/>
          <p:nvPr/>
        </p:nvSpPr>
        <p:spPr>
          <a:xfrm>
            <a:off x="639606" y="2285850"/>
            <a:ext cx="10889700" cy="276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 Change Process - Integration</a:t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147"/>
          <p:cNvSpPr/>
          <p:nvPr/>
        </p:nvSpPr>
        <p:spPr>
          <a:xfrm>
            <a:off x="1855725" y="2806100"/>
            <a:ext cx="752400" cy="410400"/>
          </a:xfrm>
          <a:prstGeom prst="rect">
            <a:avLst/>
          </a:prstGeom>
          <a:solidFill>
            <a:srgbClr val="3CA50E"/>
          </a:solidFill>
          <a:ln>
            <a:noFill/>
          </a:ln>
        </p:spPr>
        <p:txBody>
          <a:bodyPr anchorCtr="0" anchor="ctr" bIns="121900" lIns="50400" spcFirstLastPara="1" rIns="504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Offer Change for new item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147"/>
          <p:cNvSpPr/>
          <p:nvPr/>
        </p:nvSpPr>
        <p:spPr>
          <a:xfrm>
            <a:off x="7032875" y="4824200"/>
            <a:ext cx="1403100" cy="3651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Best seller study and decision management  TBC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147"/>
          <p:cNvSpPr/>
          <p:nvPr/>
        </p:nvSpPr>
        <p:spPr>
          <a:xfrm>
            <a:off x="3655050" y="4507000"/>
            <a:ext cx="2884800" cy="3651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Answer Specific Request improvement - study management, SR link with FCO process (UC#01)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147"/>
          <p:cNvSpPr/>
          <p:nvPr/>
        </p:nvSpPr>
        <p:spPr>
          <a:xfrm>
            <a:off x="6343025" y="5218225"/>
            <a:ext cx="3036900" cy="276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 - Offerability life cycle management - Selling Policy change - Monitor Offer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147"/>
          <p:cNvSpPr/>
          <p:nvPr/>
        </p:nvSpPr>
        <p:spPr>
          <a:xfrm>
            <a:off x="6322000" y="5604175"/>
            <a:ext cx="3036900" cy="4104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 - Risk Management - Selection Conditions Management - (after initialization through DOP) 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47"/>
          <p:cNvSpPr/>
          <p:nvPr/>
        </p:nvSpPr>
        <p:spPr>
          <a:xfrm>
            <a:off x="2265700" y="3224075"/>
            <a:ext cx="1924800" cy="512700"/>
          </a:xfrm>
          <a:prstGeom prst="rect">
            <a:avLst/>
          </a:prstGeom>
          <a:solidFill>
            <a:srgbClr val="3CA50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Follow-up of offer item in Develop Offer Change Process and partial ASR study for new item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147"/>
          <p:cNvSpPr/>
          <p:nvPr/>
        </p:nvSpPr>
        <p:spPr>
          <a:xfrm>
            <a:off x="4609275" y="3891725"/>
            <a:ext cx="3190800" cy="276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(workflow) Develop Offer Decision Dossier for OG0/ATS, OG1/ATM, pre-ATO, OG2/ATO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147"/>
          <p:cNvSpPr/>
          <p:nvPr/>
        </p:nvSpPr>
        <p:spPr>
          <a:xfrm>
            <a:off x="3279625" y="3815525"/>
            <a:ext cx="1312200" cy="512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Study: Align Offer Studies with other change processes, define I/Fs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8" name="Google Shape;1648;p147"/>
          <p:cNvSpPr/>
          <p:nvPr/>
        </p:nvSpPr>
        <p:spPr>
          <a:xfrm>
            <a:off x="5392950" y="3460475"/>
            <a:ext cx="2178300" cy="3651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Automatically </a:t>
            </a:r>
            <a:r>
              <a:rPr lang="fr-FR" sz="800">
                <a:solidFill>
                  <a:schemeClr val="lt1"/>
                </a:solidFill>
              </a:rPr>
              <a:t>push</a:t>
            </a:r>
            <a:r>
              <a:rPr b="0" i="0" lang="fr-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Develop Offer decisions status in Offer Referential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47"/>
          <p:cNvSpPr/>
          <p:nvPr/>
        </p:nvSpPr>
        <p:spPr>
          <a:xfrm>
            <a:off x="3930904" y="1888777"/>
            <a:ext cx="496800" cy="410400"/>
          </a:xfrm>
          <a:prstGeom prst="flowChartMerge">
            <a:avLst/>
          </a:prstGeom>
          <a:solidFill>
            <a:srgbClr val="81B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47"/>
          <p:cNvSpPr txBox="1"/>
          <p:nvPr/>
        </p:nvSpPr>
        <p:spPr>
          <a:xfrm>
            <a:off x="3809550" y="1829577"/>
            <a:ext cx="752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fr-FR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47"/>
          <p:cNvSpPr/>
          <p:nvPr/>
        </p:nvSpPr>
        <p:spPr>
          <a:xfrm>
            <a:off x="6934713" y="1948213"/>
            <a:ext cx="496800" cy="410400"/>
          </a:xfrm>
          <a:prstGeom prst="flowChartMerg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147"/>
          <p:cNvSpPr txBox="1"/>
          <p:nvPr/>
        </p:nvSpPr>
        <p:spPr>
          <a:xfrm>
            <a:off x="6806950" y="1650951"/>
            <a:ext cx="7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fr-FR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IVP</a:t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147"/>
          <p:cNvSpPr/>
          <p:nvPr/>
        </p:nvSpPr>
        <p:spPr>
          <a:xfrm>
            <a:off x="9374488" y="1944688"/>
            <a:ext cx="496800" cy="410400"/>
          </a:xfrm>
          <a:prstGeom prst="flowChartMerg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47"/>
          <p:cNvSpPr txBox="1"/>
          <p:nvPr/>
        </p:nvSpPr>
        <p:spPr>
          <a:xfrm>
            <a:off x="9246713" y="1880828"/>
            <a:ext cx="752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fr-FR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FVP</a:t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147"/>
          <p:cNvSpPr txBox="1"/>
          <p:nvPr/>
        </p:nvSpPr>
        <p:spPr>
          <a:xfrm>
            <a:off x="4627650" y="3133250"/>
            <a:ext cx="752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fr-FR" sz="13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→ 2.2</a:t>
            </a:r>
            <a:endParaRPr b="1" i="0" sz="1300" u="none" cap="none" strike="noStrike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47"/>
          <p:cNvSpPr/>
          <p:nvPr/>
        </p:nvSpPr>
        <p:spPr>
          <a:xfrm>
            <a:off x="5008425" y="3211075"/>
            <a:ext cx="7524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2.2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47"/>
          <p:cNvSpPr/>
          <p:nvPr/>
        </p:nvSpPr>
        <p:spPr>
          <a:xfrm>
            <a:off x="3923750" y="5056475"/>
            <a:ext cx="6156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EPIC1</a:t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147"/>
          <p:cNvSpPr/>
          <p:nvPr/>
        </p:nvSpPr>
        <p:spPr>
          <a:xfrm>
            <a:off x="3256300" y="4288850"/>
            <a:ext cx="7524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2.1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147"/>
          <p:cNvSpPr/>
          <p:nvPr/>
        </p:nvSpPr>
        <p:spPr>
          <a:xfrm>
            <a:off x="3942100" y="4822250"/>
            <a:ext cx="7524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2.1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147"/>
          <p:cNvSpPr/>
          <p:nvPr/>
        </p:nvSpPr>
        <p:spPr>
          <a:xfrm>
            <a:off x="6833588" y="4635100"/>
            <a:ext cx="7524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2.x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47"/>
          <p:cNvSpPr/>
          <p:nvPr/>
        </p:nvSpPr>
        <p:spPr>
          <a:xfrm>
            <a:off x="719625" y="2577075"/>
            <a:ext cx="7754100" cy="169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/>
              <a:t>Use cases: </a:t>
            </a: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change processes: ACP, ECP, OCP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2" name="Google Shape;1662;p147"/>
          <p:cNvSpPr/>
          <p:nvPr/>
        </p:nvSpPr>
        <p:spPr>
          <a:xfrm>
            <a:off x="1735700" y="2795450"/>
            <a:ext cx="2568900" cy="9702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147"/>
          <p:cNvSpPr txBox="1"/>
          <p:nvPr/>
        </p:nvSpPr>
        <p:spPr>
          <a:xfrm>
            <a:off x="240075" y="-54700"/>
            <a:ext cx="7754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-FR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OCP-ACS (part of EPIC2.1) roadmap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47"/>
          <p:cNvSpPr txBox="1"/>
          <p:nvPr/>
        </p:nvSpPr>
        <p:spPr>
          <a:xfrm>
            <a:off x="1511588" y="1705525"/>
            <a:ext cx="6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3CA50E"/>
                </a:solidFill>
                <a:latin typeface="Arial"/>
                <a:ea typeface="Arial"/>
                <a:cs typeface="Arial"/>
                <a:sym typeface="Arial"/>
              </a:rPr>
              <a:t>PI21</a:t>
            </a:r>
            <a:endParaRPr b="1" i="0" sz="1400" u="none" cap="none" strike="noStrike">
              <a:solidFill>
                <a:srgbClr val="3CA5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47"/>
          <p:cNvSpPr txBox="1"/>
          <p:nvPr/>
        </p:nvSpPr>
        <p:spPr>
          <a:xfrm>
            <a:off x="4323575" y="2772675"/>
            <a:ext cx="752400" cy="5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>
                <a:solidFill>
                  <a:schemeClr val="lt1"/>
                </a:solidFill>
              </a:rPr>
              <a:t>A350 POT data migration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666" name="Google Shape;1666;p147"/>
          <p:cNvSpPr/>
          <p:nvPr/>
        </p:nvSpPr>
        <p:spPr>
          <a:xfrm>
            <a:off x="4311904" y="1888777"/>
            <a:ext cx="496800" cy="410400"/>
          </a:xfrm>
          <a:prstGeom prst="flowChartMerge">
            <a:avLst/>
          </a:prstGeom>
          <a:solidFill>
            <a:srgbClr val="81B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147"/>
          <p:cNvSpPr txBox="1"/>
          <p:nvPr/>
        </p:nvSpPr>
        <p:spPr>
          <a:xfrm>
            <a:off x="4190550" y="1829577"/>
            <a:ext cx="752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fr-FR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MV</a:t>
            </a:r>
            <a:r>
              <a:rPr b="1" lang="fr-FR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47"/>
          <p:cNvSpPr txBox="1"/>
          <p:nvPr/>
        </p:nvSpPr>
        <p:spPr>
          <a:xfrm>
            <a:off x="261625" y="3846550"/>
            <a:ext cx="247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100"/>
              <a:t>Engineering Focal point for studies: Florian Beckard</a:t>
            </a:r>
            <a:endParaRPr i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48"/>
          <p:cNvSpPr txBox="1"/>
          <p:nvPr/>
        </p:nvSpPr>
        <p:spPr>
          <a:xfrm>
            <a:off x="4162625" y="1105550"/>
            <a:ext cx="7946400" cy="513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functionalities:</a:t>
            </a:r>
            <a:endParaRPr b="1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1"/>
                </a:solidFill>
              </a:rPr>
              <a:t>Create/Modify an Offer Change Request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(with </a:t>
            </a:r>
            <a:r>
              <a:rPr lang="fr-FR" sz="1600">
                <a:solidFill>
                  <a:schemeClr val="dk1"/>
                </a:solidFill>
              </a:rPr>
              <a:t>DOP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intent, answer </a:t>
            </a:r>
            <a:r>
              <a:rPr lang="fr-FR" sz="1600">
                <a:solidFill>
                  <a:schemeClr val="dk1"/>
                </a:solidFill>
              </a:rPr>
              <a:t>SR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intent).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1"/>
                </a:solidFill>
              </a:rPr>
              <a:t>Follow the Offer </a:t>
            </a:r>
            <a:r>
              <a:rPr b="1" lang="fr-FR" sz="1600">
                <a:solidFill>
                  <a:schemeClr val="dk1"/>
                </a:solidFill>
              </a:rPr>
              <a:t>CR </a:t>
            </a:r>
            <a:r>
              <a:rPr b="1" i="0" lang="fr-FR" sz="1600" u="none" cap="none" strike="noStrike">
                <a:solidFill>
                  <a:schemeClr val="dk1"/>
                </a:solidFill>
              </a:rPr>
              <a:t>and record associated data (decisions…)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Develop Offer Process: OGx /ATx (catalogue intent)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fr-FR" sz="1600">
                <a:solidFill>
                  <a:schemeClr val="dk1"/>
                </a:solidFill>
              </a:rPr>
              <a:t>to ease decisions and traceability of Answer Specific Process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fr-FR" sz="1600">
                <a:solidFill>
                  <a:schemeClr val="dk1"/>
                </a:solidFill>
              </a:rPr>
              <a:t>‘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fr-FR" sz="1600">
                <a:solidFill>
                  <a:schemeClr val="dk1"/>
                </a:solidFill>
              </a:rPr>
              <a:t>important’ HoV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items </a:t>
            </a:r>
            <a:r>
              <a:rPr b="0" i="1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fr-F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</a:t>
            </a:r>
            <a:r>
              <a:rPr b="0" i="1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fr-F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ASR process </a:t>
            </a:r>
            <a:r>
              <a:rPr i="1" lang="fr-FR" sz="1600" u="sng">
                <a:solidFill>
                  <a:schemeClr val="dk1"/>
                </a:solidFill>
              </a:rPr>
              <a:t>will be</a:t>
            </a:r>
            <a:r>
              <a:rPr b="0" i="1" lang="fr-F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supported by IVP</a:t>
            </a:r>
            <a:r>
              <a:rPr b="0" i="1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 to an </a:t>
            </a:r>
            <a:r>
              <a:rPr lang="fr-FR" sz="1600">
                <a:solidFill>
                  <a:schemeClr val="dk1"/>
                </a:solidFill>
              </a:rPr>
              <a:t>OCR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elements used for decision (studies, business case, mails, …).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Visualize all decisions / data linked to an Offer </a:t>
            </a:r>
            <a:r>
              <a:rPr lang="fr-FR" sz="1600">
                <a:solidFill>
                  <a:schemeClr val="dk1"/>
                </a:solidFill>
              </a:rPr>
              <a:t>CR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1"/>
                </a:solidFill>
              </a:rPr>
              <a:t>Meeting management:</a:t>
            </a:r>
            <a:endParaRPr b="1" i="0" sz="1600" u="none" cap="none" strike="noStrike">
              <a:solidFill>
                <a:schemeClr val="dk1"/>
              </a:solidFill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Create/organize a meeting:</a:t>
            </a:r>
            <a:r>
              <a:rPr lang="fr-FR" sz="1600">
                <a:solidFill>
                  <a:schemeClr val="dk1"/>
                </a:solidFill>
              </a:rPr>
              <a:t>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(CPB, OPR, alignment meetin</a:t>
            </a:r>
            <a:r>
              <a:rPr lang="fr-FR" sz="1600">
                <a:solidFill>
                  <a:schemeClr val="dk1"/>
                </a:solidFill>
              </a:rPr>
              <a:t>g)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automatized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agenda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(based on the Offer </a:t>
            </a:r>
            <a:r>
              <a:rPr lang="fr-FR" sz="1600">
                <a:solidFill>
                  <a:schemeClr val="dk1"/>
                </a:solidFill>
              </a:rPr>
              <a:t>CR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maturity)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 the decisions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automatized MoM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1"/>
                </a:solidFill>
              </a:rPr>
              <a:t>Manage different access rights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(reader, writer, admin…).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filtering/search functions to easily retrieve data.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48"/>
          <p:cNvSpPr/>
          <p:nvPr/>
        </p:nvSpPr>
        <p:spPr>
          <a:xfrm>
            <a:off x="917875" y="2097598"/>
            <a:ext cx="287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D5D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6" name="Google Shape;1676;p148"/>
          <p:cNvSpPr/>
          <p:nvPr/>
        </p:nvSpPr>
        <p:spPr>
          <a:xfrm>
            <a:off x="917759" y="1181757"/>
            <a:ext cx="28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ICC-OCP MVP</a:t>
            </a:r>
            <a:endParaRPr b="0" i="0" sz="3200" u="none" cap="none" strike="noStrike">
              <a:solidFill>
                <a:srgbClr val="0D5DD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677" name="Google Shape;1677;p148"/>
          <p:cNvSpPr/>
          <p:nvPr/>
        </p:nvSpPr>
        <p:spPr>
          <a:xfrm>
            <a:off x="734525" y="3201294"/>
            <a:ext cx="32199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 Offer Process in ACS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 source of truth for offerability Maturity statuses (ATS, ATM, pre-ATO, ATO), Best Seller status, passed gates and reasons for decision &amp; conditions.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0" i="0" lang="fr-F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Eased alignment/decision meeting management.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8" name="Google Shape;1678;p148"/>
          <p:cNvSpPr/>
          <p:nvPr/>
        </p:nvSpPr>
        <p:spPr>
          <a:xfrm>
            <a:off x="1075925" y="1107300"/>
            <a:ext cx="2974200" cy="3977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48"/>
          <p:cNvSpPr/>
          <p:nvPr/>
        </p:nvSpPr>
        <p:spPr>
          <a:xfrm>
            <a:off x="1103975" y="1025350"/>
            <a:ext cx="2878500" cy="1072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48"/>
          <p:cNvSpPr/>
          <p:nvPr/>
        </p:nvSpPr>
        <p:spPr>
          <a:xfrm>
            <a:off x="1104050" y="1105550"/>
            <a:ext cx="28785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fr-FR" sz="25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ICC-OCP tool</a:t>
            </a:r>
            <a:endParaRPr b="1" i="0" sz="25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fr-FR" sz="25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1st brick - MVP</a:t>
            </a:r>
            <a:endParaRPr b="0" i="0" sz="2500" u="none" cap="none" strike="noStrike">
              <a:solidFill>
                <a:srgbClr val="0D5DD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681" name="Google Shape;1681;p148"/>
          <p:cNvSpPr/>
          <p:nvPr/>
        </p:nvSpPr>
        <p:spPr>
          <a:xfrm rot="5400000">
            <a:off x="2108309" y="2111111"/>
            <a:ext cx="472200" cy="4410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48"/>
          <p:cNvSpPr/>
          <p:nvPr/>
        </p:nvSpPr>
        <p:spPr>
          <a:xfrm>
            <a:off x="810725" y="2286900"/>
            <a:ext cx="33519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b="0" i="0" lang="fr-F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 source of truth for offerability Maturity statuses (ATS, ATM, pre-ATO, ATO), passed gates (OGx) and reasons for decision &amp; conditions /selling policies.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b="0" i="0" lang="fr-F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Meeting management for Offer Boards (agenda, MoM)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3" name="Google Shape;1683;p148"/>
          <p:cNvSpPr txBox="1"/>
          <p:nvPr/>
        </p:nvSpPr>
        <p:spPr>
          <a:xfrm>
            <a:off x="46050" y="5238000"/>
            <a:ext cx="42489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fr-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line with A350/A330 needs for Product Offer Tool replacement (obso 2022)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fr-FR" sz="1500"/>
              <a:t>In line with </a:t>
            </a:r>
            <a:r>
              <a:rPr b="0" i="0" lang="fr-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A320 Cabin expressed needs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48"/>
          <p:cNvSpPr txBox="1"/>
          <p:nvPr/>
        </p:nvSpPr>
        <p:spPr>
          <a:xfrm>
            <a:off x="240075" y="97700"/>
            <a:ext cx="6325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100"/>
              <a:t>OCP MVP One Pager</a:t>
            </a:r>
            <a:endParaRPr b="1" sz="3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0" name="Google Shape;1690;p149"/>
          <p:cNvGraphicFramePr/>
          <p:nvPr/>
        </p:nvGraphicFramePr>
        <p:xfrm>
          <a:off x="783221" y="12071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{144EEEE6-F25C-4FC4-97DB-04EA9194006A}</a:tableStyleId>
              </a:tblPr>
              <a:tblGrid>
                <a:gridCol w="1457700"/>
                <a:gridCol w="662900"/>
                <a:gridCol w="696350"/>
                <a:gridCol w="696350"/>
                <a:gridCol w="696350"/>
                <a:gridCol w="696350"/>
                <a:gridCol w="696350"/>
                <a:gridCol w="696350"/>
                <a:gridCol w="719950"/>
                <a:gridCol w="672775"/>
                <a:gridCol w="696350"/>
                <a:gridCol w="696350"/>
                <a:gridCol w="696350"/>
                <a:gridCol w="696350"/>
                <a:gridCol w="696350"/>
              </a:tblGrid>
              <a:tr h="14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Major milestones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 gridSpan="1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2022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2023</a:t>
                      </a:r>
                      <a:endParaRPr b="1" sz="800"/>
                    </a:p>
                  </a:txBody>
                  <a:tcPr marT="14400" marB="14400" marR="14400" marL="144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</a:tr>
              <a:tr h="21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Blue/Orange 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plan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Jan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Feb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Mar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Apr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May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Jun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Jul</a:t>
                      </a:r>
                      <a:endParaRPr b="1" sz="800"/>
                    </a:p>
                  </a:txBody>
                  <a:tcPr marT="14400" marB="14400" marR="14400" marL="144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Aug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Sep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Oct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Nov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Dec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Jan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/>
                        <a:t>Feb</a:t>
                      </a:r>
                      <a:endParaRPr b="1"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0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800">
                          <a:solidFill>
                            <a:schemeClr val="dk1"/>
                          </a:solidFill>
                        </a:rPr>
                        <a:t>2.1 OCP</a:t>
                      </a:r>
                      <a:endParaRPr b="1" sz="800"/>
                    </a:p>
                  </a:txBody>
                  <a:tcPr marT="14400" marB="14400" marR="14400" marL="144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4400" marB="14400" marR="14400" marL="14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691" name="Google Shape;1691;p149"/>
          <p:cNvSpPr txBox="1"/>
          <p:nvPr>
            <p:ph type="title"/>
          </p:nvPr>
        </p:nvSpPr>
        <p:spPr>
          <a:xfrm>
            <a:off x="478800" y="318200"/>
            <a:ext cx="1123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EPIC2.1 ACS - Offer Change Process</a:t>
            </a:r>
            <a:endParaRPr/>
          </a:p>
        </p:txBody>
      </p:sp>
      <p:sp>
        <p:nvSpPr>
          <p:cNvPr id="1692" name="Google Shape;1692;p149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93" name="Google Shape;1693;p149"/>
          <p:cNvSpPr/>
          <p:nvPr/>
        </p:nvSpPr>
        <p:spPr>
          <a:xfrm>
            <a:off x="10176458" y="546050"/>
            <a:ext cx="122100" cy="122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49"/>
          <p:cNvSpPr/>
          <p:nvPr/>
        </p:nvSpPr>
        <p:spPr>
          <a:xfrm>
            <a:off x="10172158" y="747300"/>
            <a:ext cx="122100" cy="1221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95" name="Google Shape;1695;p149"/>
          <p:cNvSpPr txBox="1"/>
          <p:nvPr/>
        </p:nvSpPr>
        <p:spPr>
          <a:xfrm>
            <a:off x="10367125" y="546050"/>
            <a:ext cx="501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MIP</a:t>
            </a:r>
            <a:endParaRPr sz="800">
              <a:highlight>
                <a:srgbClr val="FFFFFF"/>
              </a:highlight>
            </a:endParaRPr>
          </a:p>
        </p:txBody>
      </p:sp>
      <p:sp>
        <p:nvSpPr>
          <p:cNvPr id="1696" name="Google Shape;1696;p149"/>
          <p:cNvSpPr txBox="1"/>
          <p:nvPr/>
        </p:nvSpPr>
        <p:spPr>
          <a:xfrm>
            <a:off x="10367125" y="726700"/>
            <a:ext cx="501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EIS</a:t>
            </a:r>
            <a:endParaRPr sz="800">
              <a:highlight>
                <a:srgbClr val="FFFFFF"/>
              </a:highlight>
            </a:endParaRPr>
          </a:p>
        </p:txBody>
      </p:sp>
      <p:sp>
        <p:nvSpPr>
          <p:cNvPr id="1697" name="Google Shape;1697;p149"/>
          <p:cNvSpPr/>
          <p:nvPr/>
        </p:nvSpPr>
        <p:spPr>
          <a:xfrm>
            <a:off x="10176458" y="365400"/>
            <a:ext cx="122100" cy="12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49"/>
          <p:cNvSpPr txBox="1"/>
          <p:nvPr/>
        </p:nvSpPr>
        <p:spPr>
          <a:xfrm>
            <a:off x="10367125" y="365400"/>
            <a:ext cx="501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MIV</a:t>
            </a:r>
            <a:endParaRPr sz="800">
              <a:highlight>
                <a:srgbClr val="FFFFFF"/>
              </a:highlight>
            </a:endParaRPr>
          </a:p>
        </p:txBody>
      </p:sp>
      <p:sp>
        <p:nvSpPr>
          <p:cNvPr id="1699" name="Google Shape;1699;p149"/>
          <p:cNvSpPr txBox="1"/>
          <p:nvPr>
            <p:ph idx="4294967295" type="body"/>
          </p:nvPr>
        </p:nvSpPr>
        <p:spPr>
          <a:xfrm>
            <a:off x="482850" y="3177900"/>
            <a:ext cx="11531100" cy="3482100"/>
          </a:xfrm>
          <a:prstGeom prst="rect">
            <a:avLst/>
          </a:prstGeom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fr-FR" sz="1400"/>
              <a:t>MVS OCP &gt; </a:t>
            </a:r>
            <a:endParaRPr sz="1400"/>
          </a:p>
          <a:p>
            <a:pPr indent="-3175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OCR creation</a:t>
            </a:r>
            <a:endParaRPr sz="1400"/>
          </a:p>
          <a:p>
            <a:pPr indent="-3175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My OCR List / My Team OCR List</a:t>
            </a:r>
            <a:endParaRPr sz="1400"/>
          </a:p>
          <a:p>
            <a:pPr indent="-3175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OCR dossier: general, study, applicability, link to offer referential items, customer (marketing)</a:t>
            </a:r>
            <a:endParaRPr sz="1400"/>
          </a:p>
          <a:p>
            <a:pPr indent="-3175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Offer Meeting management &gt; creation (CPB, OPR, Alignment meeting)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My Meeting list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Meeting agenda creation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Agenda export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Info topic management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Meeting participants management.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Meeting run</a:t>
            </a:r>
            <a:endParaRPr sz="1400"/>
          </a:p>
          <a:p>
            <a:pPr indent="-317500" lvl="2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MoM management and export</a:t>
            </a:r>
            <a:endParaRPr sz="1400"/>
          </a:p>
          <a:p>
            <a:pPr indent="-3175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Out of meeting decisions management</a:t>
            </a:r>
            <a:endParaRPr sz="1400"/>
          </a:p>
          <a:p>
            <a:pPr indent="-3175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OCR copy creation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Notifications management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Global Search 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Versioning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UAC external capacity (visibility, editing) (subcontractor right)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Filters (MyOCR list, My Meeting List, Notifications…)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ICC-OCP Data exposure (Skywise, eBAM...)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OCP MVP in ACS - Assistance site &amp; awareness</a:t>
            </a:r>
            <a:endParaRPr sz="1400"/>
          </a:p>
          <a:p>
            <a:pPr indent="-3175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</a:pPr>
            <a:r>
              <a:rPr lang="fr-FR" sz="1400"/>
              <a:t>Business Operational Support</a:t>
            </a:r>
            <a:endParaRPr sz="1400"/>
          </a:p>
        </p:txBody>
      </p:sp>
      <p:cxnSp>
        <p:nvCxnSpPr>
          <p:cNvPr id="1700" name="Google Shape;1700;p149"/>
          <p:cNvCxnSpPr/>
          <p:nvPr/>
        </p:nvCxnSpPr>
        <p:spPr>
          <a:xfrm rot="10800000">
            <a:off x="6760076" y="1668825"/>
            <a:ext cx="0" cy="1123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149"/>
          <p:cNvCxnSpPr/>
          <p:nvPr/>
        </p:nvCxnSpPr>
        <p:spPr>
          <a:xfrm rot="10800000">
            <a:off x="3215125" y="1668825"/>
            <a:ext cx="0" cy="1123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2" name="Google Shape;1702;p149"/>
          <p:cNvCxnSpPr/>
          <p:nvPr/>
        </p:nvCxnSpPr>
        <p:spPr>
          <a:xfrm rot="10800000">
            <a:off x="8905333" y="1668825"/>
            <a:ext cx="0" cy="1123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3" name="Google Shape;1703;p149"/>
          <p:cNvSpPr txBox="1"/>
          <p:nvPr/>
        </p:nvSpPr>
        <p:spPr>
          <a:xfrm rot="-5400000">
            <a:off x="-619525" y="1527000"/>
            <a:ext cx="1918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Epic 2.1 - Offer Domain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149"/>
          <p:cNvSpPr/>
          <p:nvPr/>
        </p:nvSpPr>
        <p:spPr>
          <a:xfrm>
            <a:off x="6633616" y="2792325"/>
            <a:ext cx="252900" cy="252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05" name="Google Shape;1705;p149"/>
          <p:cNvSpPr/>
          <p:nvPr/>
        </p:nvSpPr>
        <p:spPr>
          <a:xfrm>
            <a:off x="3088679" y="2792325"/>
            <a:ext cx="252900" cy="252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</a:rPr>
              <a:t>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06" name="Google Shape;1706;p149"/>
          <p:cNvSpPr/>
          <p:nvPr/>
        </p:nvSpPr>
        <p:spPr>
          <a:xfrm>
            <a:off x="8778866" y="2792325"/>
            <a:ext cx="252900" cy="252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</a:rPr>
              <a:t>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07" name="Google Shape;1707;p149"/>
          <p:cNvSpPr/>
          <p:nvPr/>
        </p:nvSpPr>
        <p:spPr>
          <a:xfrm>
            <a:off x="6337638" y="1865400"/>
            <a:ext cx="122100" cy="12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49"/>
          <p:cNvSpPr txBox="1"/>
          <p:nvPr/>
        </p:nvSpPr>
        <p:spPr>
          <a:xfrm>
            <a:off x="6147888" y="1717738"/>
            <a:ext cx="501600" cy="123000"/>
          </a:xfrm>
          <a:prstGeom prst="rect">
            <a:avLst/>
          </a:prstGeom>
          <a:solidFill>
            <a:srgbClr val="FFFFFF">
              <a:alpha val="5195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MVP OCP</a:t>
            </a:r>
            <a:endParaRPr sz="800">
              <a:highlight>
                <a:srgbClr val="FFFFFF"/>
              </a:highlight>
            </a:endParaRPr>
          </a:p>
        </p:txBody>
      </p:sp>
      <p:sp>
        <p:nvSpPr>
          <p:cNvPr id="1709" name="Google Shape;1709;p149"/>
          <p:cNvSpPr txBox="1"/>
          <p:nvPr/>
        </p:nvSpPr>
        <p:spPr>
          <a:xfrm>
            <a:off x="9017413" y="1717738"/>
            <a:ext cx="501600" cy="123000"/>
          </a:xfrm>
          <a:prstGeom prst="rect">
            <a:avLst/>
          </a:prstGeom>
          <a:solidFill>
            <a:srgbClr val="FFFFFF">
              <a:alpha val="5195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MVS OCP</a:t>
            </a:r>
            <a:endParaRPr sz="800">
              <a:highlight>
                <a:srgbClr val="FFFFFF"/>
              </a:highlight>
            </a:endParaRPr>
          </a:p>
        </p:txBody>
      </p:sp>
      <p:sp>
        <p:nvSpPr>
          <p:cNvPr id="1710" name="Google Shape;1710;p149"/>
          <p:cNvSpPr/>
          <p:nvPr/>
        </p:nvSpPr>
        <p:spPr>
          <a:xfrm>
            <a:off x="9207183" y="1865400"/>
            <a:ext cx="122100" cy="1221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11" name="Google Shape;1711;p149"/>
          <p:cNvSpPr/>
          <p:nvPr/>
        </p:nvSpPr>
        <p:spPr>
          <a:xfrm>
            <a:off x="8747913" y="1865400"/>
            <a:ext cx="122100" cy="12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49"/>
          <p:cNvSpPr txBox="1"/>
          <p:nvPr/>
        </p:nvSpPr>
        <p:spPr>
          <a:xfrm>
            <a:off x="8481963" y="1717738"/>
            <a:ext cx="501600" cy="123000"/>
          </a:xfrm>
          <a:prstGeom prst="rect">
            <a:avLst/>
          </a:prstGeom>
          <a:solidFill>
            <a:srgbClr val="FFFFFF">
              <a:alpha val="5195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MVP OCP</a:t>
            </a:r>
            <a:endParaRPr sz="800">
              <a:highlight>
                <a:srgbClr val="FFFFFF"/>
              </a:highlight>
            </a:endParaRPr>
          </a:p>
        </p:txBody>
      </p:sp>
      <p:sp>
        <p:nvSpPr>
          <p:cNvPr id="1713" name="Google Shape;1713;p149"/>
          <p:cNvSpPr/>
          <p:nvPr/>
        </p:nvSpPr>
        <p:spPr>
          <a:xfrm>
            <a:off x="11609966" y="2237475"/>
            <a:ext cx="252900" cy="2529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1714" name="Google Shape;1714;p149"/>
          <p:cNvCxnSpPr/>
          <p:nvPr/>
        </p:nvCxnSpPr>
        <p:spPr>
          <a:xfrm rot="10800000">
            <a:off x="11736425" y="1566853"/>
            <a:ext cx="0" cy="681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5" name="Google Shape;1715;p149"/>
          <p:cNvSpPr txBox="1"/>
          <p:nvPr/>
        </p:nvSpPr>
        <p:spPr>
          <a:xfrm>
            <a:off x="11136900" y="2504975"/>
            <a:ext cx="1055100" cy="252900"/>
          </a:xfrm>
          <a:prstGeom prst="rect">
            <a:avLst/>
          </a:prstGeom>
          <a:solidFill>
            <a:srgbClr val="FFFFFF">
              <a:alpha val="5195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MVS Change Processes integration</a:t>
            </a:r>
            <a:endParaRPr b="1" sz="8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6" name="Google Shape;1716;p149"/>
          <p:cNvSpPr/>
          <p:nvPr/>
        </p:nvSpPr>
        <p:spPr>
          <a:xfrm rot="10800000">
            <a:off x="11371300" y="2772475"/>
            <a:ext cx="432000" cy="369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AA84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50"/>
          <p:cNvSpPr txBox="1"/>
          <p:nvPr>
            <p:ph idx="12" type="sldNum"/>
          </p:nvPr>
        </p:nvSpPr>
        <p:spPr>
          <a:xfrm>
            <a:off x="163702" y="64603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1722" name="Google Shape;1722;p150"/>
          <p:cNvGraphicFramePr/>
          <p:nvPr/>
        </p:nvGraphicFramePr>
        <p:xfrm>
          <a:off x="1853177" y="558923"/>
          <a:ext cx="3000000" cy="3000000"/>
        </p:xfrm>
        <a:graphic>
          <a:graphicData uri="http://schemas.openxmlformats.org/drawingml/2006/table">
            <a:tbl>
              <a:tblPr bandCol="1" firstRow="1">
                <a:noFill/>
                <a:tableStyleId>{B7D49E13-EE1E-4BD6-A8D6-D0AF6CEE8BC9}</a:tableStyleId>
              </a:tblPr>
              <a:tblGrid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</a:tblGrid>
              <a:tr h="382050">
                <a:tc gridSpan="1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/>
                        <a:t>2021</a:t>
                      </a:r>
                      <a:endParaRPr sz="1600" u="none" cap="none" strike="noStrike"/>
                    </a:p>
                  </a:txBody>
                  <a:tcPr marT="45725" marB="457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778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Q1</a:t>
                      </a:r>
                      <a:endParaRPr sz="1000" u="none" cap="none" strike="noStrike"/>
                    </a:p>
                  </a:txBody>
                  <a:tcPr marT="45725" marB="45725" marR="91425" marL="91425">
                    <a:solidFill>
                      <a:srgbClr val="D8D8D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Q2</a:t>
                      </a:r>
                      <a:endParaRPr sz="1000" u="none" cap="none" strike="noStrike"/>
                    </a:p>
                  </a:txBody>
                  <a:tcPr marT="45725" marB="457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Q3</a:t>
                      </a:r>
                      <a:endParaRPr sz="1000" u="none" cap="none" strike="noStrike"/>
                    </a:p>
                  </a:txBody>
                  <a:tcPr marT="45725" marB="45725" marR="91425" marL="91425">
                    <a:solidFill>
                      <a:srgbClr val="D8D8D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Q4</a:t>
                      </a:r>
                      <a:endParaRPr sz="1000" u="none" cap="none" strike="noStrike"/>
                    </a:p>
                  </a:txBody>
                  <a:tcPr marT="45725" marB="45725" marR="91425" marL="91425">
                    <a:solidFill>
                      <a:srgbClr val="D8D8D8"/>
                    </a:solidFill>
                  </a:tcPr>
                </a:tc>
                <a:tc hMerge="1"/>
                <a:tc hMerge="1"/>
              </a:tr>
              <a:tr h="26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J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M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A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M              M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J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J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A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S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O               O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N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D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</a:tr>
              <a:tr h="496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</a:tr>
            </a:tbl>
          </a:graphicData>
        </a:graphic>
      </p:graphicFrame>
      <p:sp>
        <p:nvSpPr>
          <p:cNvPr id="1723" name="Google Shape;1723;p150"/>
          <p:cNvSpPr txBox="1"/>
          <p:nvPr/>
        </p:nvSpPr>
        <p:spPr>
          <a:xfrm>
            <a:off x="325750" y="6521175"/>
            <a:ext cx="1135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9AA1"/>
              </a:buClr>
              <a:buSzPts val="1200"/>
              <a:buFont typeface="Arial"/>
              <a:buChar char="•"/>
            </a:pPr>
            <a:r>
              <a:rPr b="1" i="1" lang="fr-FR" sz="1200" u="none" cap="none" strike="noStrike">
                <a:solidFill>
                  <a:srgbClr val="1D9AA1"/>
                </a:solidFill>
                <a:latin typeface="Arial"/>
                <a:ea typeface="Arial"/>
                <a:cs typeface="Arial"/>
                <a:sym typeface="Arial"/>
              </a:rPr>
              <a:t>Move Into Production (MIP) : </a:t>
            </a:r>
            <a:r>
              <a:rPr b="0" i="1" lang="fr-FR" sz="1200" u="none" cap="none" strike="noStrike">
                <a:solidFill>
                  <a:srgbClr val="1D9AA1"/>
                </a:solidFill>
                <a:latin typeface="Arial"/>
                <a:ea typeface="Arial"/>
                <a:cs typeface="Arial"/>
                <a:sym typeface="Arial"/>
              </a:rPr>
              <a:t>Tool deployment into the production environment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50"/>
          <p:cNvSpPr txBox="1"/>
          <p:nvPr>
            <p:ph type="title"/>
          </p:nvPr>
        </p:nvSpPr>
        <p:spPr>
          <a:xfrm>
            <a:off x="393975" y="0"/>
            <a:ext cx="1027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/>
              <a:t>Way of working in CPAO ART: BI &amp; PI</a:t>
            </a:r>
            <a:endParaRPr b="1"/>
          </a:p>
        </p:txBody>
      </p:sp>
      <p:cxnSp>
        <p:nvCxnSpPr>
          <p:cNvPr id="1725" name="Google Shape;1725;p150"/>
          <p:cNvCxnSpPr/>
          <p:nvPr/>
        </p:nvCxnSpPr>
        <p:spPr>
          <a:xfrm>
            <a:off x="3540725" y="1098425"/>
            <a:ext cx="33900" cy="520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6" name="Google Shape;1726;p150"/>
          <p:cNvCxnSpPr/>
          <p:nvPr/>
        </p:nvCxnSpPr>
        <p:spPr>
          <a:xfrm flipH="1">
            <a:off x="5680404" y="1098425"/>
            <a:ext cx="5100" cy="523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7" name="Google Shape;1727;p150"/>
          <p:cNvCxnSpPr/>
          <p:nvPr/>
        </p:nvCxnSpPr>
        <p:spPr>
          <a:xfrm>
            <a:off x="7768796" y="1098425"/>
            <a:ext cx="17400" cy="534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8" name="Google Shape;1728;p150"/>
          <p:cNvSpPr txBox="1"/>
          <p:nvPr/>
        </p:nvSpPr>
        <p:spPr>
          <a:xfrm>
            <a:off x="4034300" y="1381325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BI/PI19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50"/>
          <p:cNvSpPr txBox="1"/>
          <p:nvPr/>
        </p:nvSpPr>
        <p:spPr>
          <a:xfrm>
            <a:off x="5887625" y="1381325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BI/PI20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50"/>
          <p:cNvSpPr txBox="1"/>
          <p:nvPr/>
        </p:nvSpPr>
        <p:spPr>
          <a:xfrm>
            <a:off x="8108975" y="1381325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BI/PI21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1" name="Google Shape;1731;p150"/>
          <p:cNvCxnSpPr/>
          <p:nvPr/>
        </p:nvCxnSpPr>
        <p:spPr>
          <a:xfrm>
            <a:off x="9852075" y="1098425"/>
            <a:ext cx="12300" cy="531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2" name="Google Shape;1732;p150"/>
          <p:cNvSpPr txBox="1"/>
          <p:nvPr/>
        </p:nvSpPr>
        <p:spPr>
          <a:xfrm>
            <a:off x="10467725" y="1366800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BI/PI22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50"/>
          <p:cNvSpPr txBox="1"/>
          <p:nvPr/>
        </p:nvSpPr>
        <p:spPr>
          <a:xfrm>
            <a:off x="2075563" y="1366800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BI/PI18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34" name="Google Shape;1734;p150"/>
          <p:cNvGraphicFramePr/>
          <p:nvPr/>
        </p:nvGraphicFramePr>
        <p:xfrm>
          <a:off x="0" y="18280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{27160DAB-7ED6-4101-8CA2-FC20825C38CE}</a:tableStyleId>
              </a:tblPr>
              <a:tblGrid>
                <a:gridCol w="1853175"/>
                <a:gridCol w="10236150"/>
              </a:tblGrid>
              <a:tr h="75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rgbClr val="0944A1"/>
                          </a:solidFill>
                        </a:rPr>
                        <a:t>STUDY: Processes streamline ACP, OCP and ECP</a:t>
                      </a:r>
                      <a:endParaRPr b="1" sz="900" u="none" cap="none" strike="noStrike">
                        <a:solidFill>
                          <a:srgbClr val="0944A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i="1" sz="900" u="none" cap="none" strike="noStrike">
                        <a:solidFill>
                          <a:srgbClr val="666666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Harmonization of studies (OCP,  ACP,  ECP) and process I/F definition</a:t>
                      </a:r>
                      <a:endParaRPr b="1" i="1" sz="900" u="none" cap="none" strike="noStrike">
                        <a:solidFill>
                          <a:srgbClr val="666666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i="1"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45700" marB="0" marR="0" marL="0"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/>
                        <a:t>OCP MVP in ACS </a:t>
                      </a:r>
                      <a:endParaRPr b="1" sz="900" u="none" cap="none" strike="noStrike"/>
                    </a:p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/>
                        <a:t>FEATURE: </a:t>
                      </a:r>
                      <a:r>
                        <a:rPr b="1" lang="fr-FR" sz="900"/>
                        <a:t>User Management</a:t>
                      </a:r>
                      <a:endParaRPr b="1"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OCP MVP in ACS 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FEATURE: OCR creation</a:t>
                      </a:r>
                      <a:endParaRPr b="1" sz="900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OCP MVP in ACS 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FEATURE: OCR List - Welcome</a:t>
                      </a:r>
                      <a:endParaRPr b="1" sz="900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OCP MVP in ACS 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OCR List - manage columns...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OCP MVP in ACS 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FEATURE: OCR dossier</a:t>
                      </a:r>
                      <a:endParaRPr b="1"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OCP MVP in ACS 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FEATURE: </a:t>
                      </a: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Create </a:t>
                      </a: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meeting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OCP MVP in ACS 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FEATURE: Meeting management (agenda &amp; MoM)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5" name="Google Shape;1735;p150"/>
          <p:cNvSpPr/>
          <p:nvPr/>
        </p:nvSpPr>
        <p:spPr>
          <a:xfrm>
            <a:off x="3257125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50"/>
          <p:cNvSpPr txBox="1"/>
          <p:nvPr/>
        </p:nvSpPr>
        <p:spPr>
          <a:xfrm>
            <a:off x="2952050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50"/>
          <p:cNvSpPr/>
          <p:nvPr/>
        </p:nvSpPr>
        <p:spPr>
          <a:xfrm>
            <a:off x="5349700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50"/>
          <p:cNvSpPr txBox="1"/>
          <p:nvPr/>
        </p:nvSpPr>
        <p:spPr>
          <a:xfrm>
            <a:off x="5044625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50"/>
          <p:cNvSpPr/>
          <p:nvPr/>
        </p:nvSpPr>
        <p:spPr>
          <a:xfrm>
            <a:off x="7422175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50"/>
          <p:cNvSpPr txBox="1"/>
          <p:nvPr/>
        </p:nvSpPr>
        <p:spPr>
          <a:xfrm>
            <a:off x="7117100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50"/>
          <p:cNvSpPr/>
          <p:nvPr/>
        </p:nvSpPr>
        <p:spPr>
          <a:xfrm>
            <a:off x="9255550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50"/>
          <p:cNvSpPr txBox="1"/>
          <p:nvPr/>
        </p:nvSpPr>
        <p:spPr>
          <a:xfrm>
            <a:off x="8950475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50"/>
          <p:cNvSpPr/>
          <p:nvPr/>
        </p:nvSpPr>
        <p:spPr>
          <a:xfrm>
            <a:off x="11239225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50"/>
          <p:cNvSpPr txBox="1"/>
          <p:nvPr/>
        </p:nvSpPr>
        <p:spPr>
          <a:xfrm>
            <a:off x="10934150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50"/>
          <p:cNvSpPr/>
          <p:nvPr/>
        </p:nvSpPr>
        <p:spPr>
          <a:xfrm>
            <a:off x="2075575" y="2156400"/>
            <a:ext cx="96843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50"/>
          <p:cNvSpPr/>
          <p:nvPr/>
        </p:nvSpPr>
        <p:spPr>
          <a:xfrm>
            <a:off x="112400" y="838400"/>
            <a:ext cx="3975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50"/>
          <p:cNvSpPr/>
          <p:nvPr/>
        </p:nvSpPr>
        <p:spPr>
          <a:xfrm>
            <a:off x="112400" y="1000951"/>
            <a:ext cx="3975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50"/>
          <p:cNvSpPr txBox="1"/>
          <p:nvPr/>
        </p:nvSpPr>
        <p:spPr>
          <a:xfrm>
            <a:off x="547000" y="758950"/>
            <a:ext cx="294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50"/>
          <p:cNvSpPr txBox="1"/>
          <p:nvPr/>
        </p:nvSpPr>
        <p:spPr>
          <a:xfrm>
            <a:off x="547000" y="921500"/>
            <a:ext cx="294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50"/>
          <p:cNvSpPr/>
          <p:nvPr/>
        </p:nvSpPr>
        <p:spPr>
          <a:xfrm>
            <a:off x="3665046" y="3027475"/>
            <a:ext cx="39468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50"/>
          <p:cNvSpPr/>
          <p:nvPr/>
        </p:nvSpPr>
        <p:spPr>
          <a:xfrm>
            <a:off x="7813975" y="2750125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50"/>
          <p:cNvSpPr/>
          <p:nvPr/>
        </p:nvSpPr>
        <p:spPr>
          <a:xfrm>
            <a:off x="192938" y="1128225"/>
            <a:ext cx="236400" cy="206400"/>
          </a:xfrm>
          <a:prstGeom prst="triangle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50"/>
          <p:cNvSpPr txBox="1"/>
          <p:nvPr/>
        </p:nvSpPr>
        <p:spPr>
          <a:xfrm>
            <a:off x="547000" y="1127900"/>
            <a:ext cx="10947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EIS 1 ready (MVS)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50"/>
          <p:cNvSpPr/>
          <p:nvPr/>
        </p:nvSpPr>
        <p:spPr>
          <a:xfrm>
            <a:off x="163700" y="1422913"/>
            <a:ext cx="294900" cy="294900"/>
          </a:xfrm>
          <a:prstGeom prst="diamond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fr-F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EIS 1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50"/>
          <p:cNvSpPr txBox="1"/>
          <p:nvPr/>
        </p:nvSpPr>
        <p:spPr>
          <a:xfrm>
            <a:off x="547000" y="1467175"/>
            <a:ext cx="10947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MIP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50"/>
          <p:cNvSpPr/>
          <p:nvPr/>
        </p:nvSpPr>
        <p:spPr>
          <a:xfrm>
            <a:off x="5004900" y="3754700"/>
            <a:ext cx="62130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50"/>
          <p:cNvSpPr/>
          <p:nvPr/>
        </p:nvSpPr>
        <p:spPr>
          <a:xfrm>
            <a:off x="9119700" y="4138717"/>
            <a:ext cx="27639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50"/>
          <p:cNvSpPr/>
          <p:nvPr/>
        </p:nvSpPr>
        <p:spPr>
          <a:xfrm>
            <a:off x="9902400" y="3832424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50"/>
          <p:cNvSpPr/>
          <p:nvPr/>
        </p:nvSpPr>
        <p:spPr>
          <a:xfrm>
            <a:off x="5538300" y="2764100"/>
            <a:ext cx="21717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50"/>
          <p:cNvSpPr/>
          <p:nvPr/>
        </p:nvSpPr>
        <p:spPr>
          <a:xfrm>
            <a:off x="7813975" y="3054925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50"/>
          <p:cNvSpPr/>
          <p:nvPr/>
        </p:nvSpPr>
        <p:spPr>
          <a:xfrm>
            <a:off x="7813975" y="3283525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50"/>
          <p:cNvSpPr/>
          <p:nvPr/>
        </p:nvSpPr>
        <p:spPr>
          <a:xfrm>
            <a:off x="5843100" y="3221300"/>
            <a:ext cx="18462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50"/>
          <p:cNvSpPr/>
          <p:nvPr/>
        </p:nvSpPr>
        <p:spPr>
          <a:xfrm>
            <a:off x="9119700" y="4367317"/>
            <a:ext cx="27639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50"/>
          <p:cNvSpPr/>
          <p:nvPr/>
        </p:nvSpPr>
        <p:spPr>
          <a:xfrm>
            <a:off x="5843100" y="3526100"/>
            <a:ext cx="18462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50"/>
          <p:cNvSpPr/>
          <p:nvPr/>
        </p:nvSpPr>
        <p:spPr>
          <a:xfrm>
            <a:off x="9947575" y="3512125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50"/>
          <p:cNvSpPr txBox="1"/>
          <p:nvPr/>
        </p:nvSpPr>
        <p:spPr>
          <a:xfrm>
            <a:off x="8596750" y="2334500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/>
              <a:t>22SP</a:t>
            </a:r>
            <a:endParaRPr b="1" sz="1200"/>
          </a:p>
        </p:txBody>
      </p:sp>
      <p:sp>
        <p:nvSpPr>
          <p:cNvPr id="1767" name="Google Shape;1767;p150"/>
          <p:cNvSpPr txBox="1"/>
          <p:nvPr/>
        </p:nvSpPr>
        <p:spPr>
          <a:xfrm>
            <a:off x="10014125" y="3118775"/>
            <a:ext cx="184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/>
              <a:t>60 SP </a:t>
            </a:r>
            <a:r>
              <a:rPr b="1" lang="fr-FR" sz="800"/>
              <a:t>(2 features descoped descoped during the PI)</a:t>
            </a:r>
            <a:endParaRPr b="1"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51"/>
          <p:cNvSpPr txBox="1"/>
          <p:nvPr>
            <p:ph idx="12" type="sldNum"/>
          </p:nvPr>
        </p:nvSpPr>
        <p:spPr>
          <a:xfrm>
            <a:off x="163702" y="64603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1773" name="Google Shape;1773;p151"/>
          <p:cNvGraphicFramePr/>
          <p:nvPr/>
        </p:nvGraphicFramePr>
        <p:xfrm>
          <a:off x="1853177" y="558923"/>
          <a:ext cx="3000000" cy="3000000"/>
        </p:xfrm>
        <a:graphic>
          <a:graphicData uri="http://schemas.openxmlformats.org/drawingml/2006/table">
            <a:tbl>
              <a:tblPr bandCol="1" firstRow="1">
                <a:noFill/>
                <a:tableStyleId>{B7D49E13-EE1E-4BD6-A8D6-D0AF6CEE8BC9}</a:tableStyleId>
              </a:tblPr>
              <a:tblGrid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  <a:gridCol w="846325"/>
              </a:tblGrid>
              <a:tr h="382050">
                <a:tc gridSpan="1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/>
                        <a:t>202</a:t>
                      </a:r>
                      <a:r>
                        <a:rPr lang="fr-FR" sz="1600"/>
                        <a:t>2</a:t>
                      </a:r>
                      <a:endParaRPr sz="1600" u="none" cap="none" strike="noStrike"/>
                    </a:p>
                  </a:txBody>
                  <a:tcPr marT="45725" marB="457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778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Q1</a:t>
                      </a:r>
                      <a:endParaRPr sz="1000" u="none" cap="none" strike="noStrike"/>
                    </a:p>
                  </a:txBody>
                  <a:tcPr marT="45725" marB="45725" marR="91425" marL="91425">
                    <a:solidFill>
                      <a:srgbClr val="D8D8D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Q2</a:t>
                      </a:r>
                      <a:endParaRPr sz="1000" u="none" cap="none" strike="noStrike"/>
                    </a:p>
                  </a:txBody>
                  <a:tcPr marT="45725" marB="457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Q3</a:t>
                      </a:r>
                      <a:endParaRPr sz="1000" u="none" cap="none" strike="noStrike"/>
                    </a:p>
                  </a:txBody>
                  <a:tcPr marT="45725" marB="45725" marR="91425" marL="91425">
                    <a:solidFill>
                      <a:srgbClr val="D8D8D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fr-FR" sz="1000" u="none" cap="none" strike="noStrike"/>
                        <a:t>Q4</a:t>
                      </a:r>
                      <a:endParaRPr sz="1000" u="none" cap="none" strike="noStrike"/>
                    </a:p>
                  </a:txBody>
                  <a:tcPr marT="45725" marB="45725" marR="91425" marL="91425">
                    <a:solidFill>
                      <a:srgbClr val="D8D8D8"/>
                    </a:solidFill>
                  </a:tcPr>
                </a:tc>
                <a:tc hMerge="1"/>
                <a:tc hMerge="1"/>
              </a:tr>
              <a:tr h="26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J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M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A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M              M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J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J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A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S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O               O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N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fr-FR" sz="900" u="none" cap="none" strike="noStrike"/>
                        <a:t>D</a:t>
                      </a:r>
                      <a:endParaRPr sz="900" u="none" cap="none" strike="noStrike"/>
                    </a:p>
                  </a:txBody>
                  <a:tcPr marT="45725" marB="45725" marR="91425" marL="91425"/>
                </a:tc>
              </a:tr>
              <a:tr h="496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25" marL="91425"/>
                </a:tc>
              </a:tr>
            </a:tbl>
          </a:graphicData>
        </a:graphic>
      </p:graphicFrame>
      <p:sp>
        <p:nvSpPr>
          <p:cNvPr id="1774" name="Google Shape;1774;p151"/>
          <p:cNvSpPr txBox="1"/>
          <p:nvPr>
            <p:ph type="title"/>
          </p:nvPr>
        </p:nvSpPr>
        <p:spPr>
          <a:xfrm>
            <a:off x="393975" y="0"/>
            <a:ext cx="1027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/>
              <a:t>Way of working in CPAO ART: BI &amp; PI</a:t>
            </a:r>
            <a:endParaRPr b="1"/>
          </a:p>
        </p:txBody>
      </p:sp>
      <p:cxnSp>
        <p:nvCxnSpPr>
          <p:cNvPr id="1775" name="Google Shape;1775;p151"/>
          <p:cNvCxnSpPr/>
          <p:nvPr/>
        </p:nvCxnSpPr>
        <p:spPr>
          <a:xfrm>
            <a:off x="3540725" y="1250825"/>
            <a:ext cx="33900" cy="520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6" name="Google Shape;1776;p151"/>
          <p:cNvCxnSpPr/>
          <p:nvPr/>
        </p:nvCxnSpPr>
        <p:spPr>
          <a:xfrm flipH="1">
            <a:off x="5680404" y="1250825"/>
            <a:ext cx="5100" cy="523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7" name="Google Shape;1777;p151"/>
          <p:cNvCxnSpPr/>
          <p:nvPr/>
        </p:nvCxnSpPr>
        <p:spPr>
          <a:xfrm>
            <a:off x="7768796" y="1174625"/>
            <a:ext cx="17400" cy="534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8" name="Google Shape;1778;p151"/>
          <p:cNvSpPr txBox="1"/>
          <p:nvPr/>
        </p:nvSpPr>
        <p:spPr>
          <a:xfrm>
            <a:off x="4034300" y="1381325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</a:t>
            </a:r>
            <a:r>
              <a:rPr b="1" lang="fr-FR"/>
              <a:t>24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51"/>
          <p:cNvSpPr txBox="1"/>
          <p:nvPr/>
        </p:nvSpPr>
        <p:spPr>
          <a:xfrm>
            <a:off x="5887625" y="1381325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</a:t>
            </a:r>
            <a:r>
              <a:rPr b="1" lang="fr-FR"/>
              <a:t>25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51"/>
          <p:cNvSpPr txBox="1"/>
          <p:nvPr/>
        </p:nvSpPr>
        <p:spPr>
          <a:xfrm>
            <a:off x="8108975" y="1381325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</a:t>
            </a:r>
            <a:r>
              <a:rPr b="1" lang="fr-FR"/>
              <a:t>26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1" name="Google Shape;1781;p151"/>
          <p:cNvCxnSpPr/>
          <p:nvPr/>
        </p:nvCxnSpPr>
        <p:spPr>
          <a:xfrm>
            <a:off x="10080675" y="1174625"/>
            <a:ext cx="12300" cy="531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2" name="Google Shape;1782;p151"/>
          <p:cNvSpPr txBox="1"/>
          <p:nvPr/>
        </p:nvSpPr>
        <p:spPr>
          <a:xfrm>
            <a:off x="10467725" y="1366800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</a:t>
            </a:r>
            <a:r>
              <a:rPr b="1" lang="fr-FR"/>
              <a:t>27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51"/>
          <p:cNvSpPr txBox="1"/>
          <p:nvPr/>
        </p:nvSpPr>
        <p:spPr>
          <a:xfrm>
            <a:off x="2075563" y="1366800"/>
            <a:ext cx="123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BI/PI</a:t>
            </a:r>
            <a:r>
              <a:rPr b="1" lang="fr-FR"/>
              <a:t>23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4" name="Google Shape;1784;p151"/>
          <p:cNvGraphicFramePr/>
          <p:nvPr/>
        </p:nvGraphicFramePr>
        <p:xfrm>
          <a:off x="0" y="19382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{27160DAB-7ED6-4101-8CA2-FC20825C38CE}</a:tableStyleId>
              </a:tblPr>
              <a:tblGrid>
                <a:gridCol w="1853175"/>
                <a:gridCol w="10236150"/>
              </a:tblGrid>
              <a:tr h="20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OCR dossier: CUSTOMERS</a:t>
                      </a:r>
                      <a:endParaRPr b="1"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Create new meeting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Display My Meeting list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Meeting agenda (part 1): header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create new OCR (initiate from) 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Meetin</a:t>
                      </a: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g a</a:t>
                      </a:r>
                      <a:r>
                        <a:rPr b="1" lang="fr-FR" sz="900" u="none" cap="none" strike="noStrike">
                          <a:solidFill>
                            <a:schemeClr val="dk1"/>
                          </a:solidFill>
                        </a:rPr>
                        <a:t>genda (part 2)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Run meeting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Out of meeting decisions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Manage info topic (agenda &amp; MoM)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Meeting: </a:t>
                      </a: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 manage participants...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xport MoM (E223514)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 Export Agenda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accent5"/>
                          </a:solidFill>
                        </a:rPr>
                        <a:t>Notifications and Actions  - 2.5 </a:t>
                      </a:r>
                      <a:endParaRPr b="1" sz="900">
                        <a:solidFill>
                          <a:schemeClr val="accent5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Global </a:t>
                      </a: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Search 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Versioning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rgbClr val="FE8F00"/>
                          </a:solidFill>
                        </a:rPr>
                        <a:t>UAC external capacity (visibility, editing) (subcontractor right)</a:t>
                      </a:r>
                      <a:endParaRPr b="1" sz="900">
                        <a:solidFill>
                          <a:srgbClr val="FE8F00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900">
                          <a:solidFill>
                            <a:schemeClr val="dk1"/>
                          </a:solidFill>
                        </a:rPr>
                        <a:t>Filters (MyOCR list, My Meeting List, Notifications…)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>
                          <a:solidFill>
                            <a:schemeClr val="dk1"/>
                          </a:solidFill>
                        </a:rPr>
                        <a:t>ICC-OCP Data exposure (Skywise, eBAM...)- 2.5 Bernd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>
                          <a:solidFill>
                            <a:schemeClr val="dk1"/>
                          </a:solidFill>
                        </a:rPr>
                        <a:t>OCP MVP in ACS - Help &amp; trainings, deployment plan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>
                          <a:solidFill>
                            <a:schemeClr val="dk1"/>
                          </a:solidFill>
                        </a:rPr>
                        <a:t>Business Acceptance Tests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000">
                          <a:solidFill>
                            <a:schemeClr val="dk1"/>
                          </a:solidFill>
                        </a:rPr>
                        <a:t>A350 POT data migration 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0" marR="0" marL="0">
                    <a:lnL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5" name="Google Shape;1785;p151"/>
          <p:cNvSpPr/>
          <p:nvPr/>
        </p:nvSpPr>
        <p:spPr>
          <a:xfrm>
            <a:off x="3257125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51"/>
          <p:cNvSpPr txBox="1"/>
          <p:nvPr/>
        </p:nvSpPr>
        <p:spPr>
          <a:xfrm>
            <a:off x="2952050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51"/>
          <p:cNvSpPr/>
          <p:nvPr/>
        </p:nvSpPr>
        <p:spPr>
          <a:xfrm>
            <a:off x="4968700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51"/>
          <p:cNvSpPr txBox="1"/>
          <p:nvPr/>
        </p:nvSpPr>
        <p:spPr>
          <a:xfrm>
            <a:off x="4663625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51"/>
          <p:cNvSpPr/>
          <p:nvPr/>
        </p:nvSpPr>
        <p:spPr>
          <a:xfrm>
            <a:off x="7422175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51"/>
          <p:cNvSpPr txBox="1"/>
          <p:nvPr/>
        </p:nvSpPr>
        <p:spPr>
          <a:xfrm>
            <a:off x="7117100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51"/>
          <p:cNvSpPr/>
          <p:nvPr/>
        </p:nvSpPr>
        <p:spPr>
          <a:xfrm>
            <a:off x="9255550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151"/>
          <p:cNvSpPr txBox="1"/>
          <p:nvPr/>
        </p:nvSpPr>
        <p:spPr>
          <a:xfrm>
            <a:off x="8950475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51"/>
          <p:cNvSpPr/>
          <p:nvPr/>
        </p:nvSpPr>
        <p:spPr>
          <a:xfrm>
            <a:off x="11239225" y="1493400"/>
            <a:ext cx="236450" cy="277325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51"/>
          <p:cNvSpPr txBox="1"/>
          <p:nvPr/>
        </p:nvSpPr>
        <p:spPr>
          <a:xfrm>
            <a:off x="10934150" y="1770725"/>
            <a:ext cx="846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 Review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51"/>
          <p:cNvSpPr/>
          <p:nvPr/>
        </p:nvSpPr>
        <p:spPr>
          <a:xfrm>
            <a:off x="112400" y="838400"/>
            <a:ext cx="3975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51"/>
          <p:cNvSpPr/>
          <p:nvPr/>
        </p:nvSpPr>
        <p:spPr>
          <a:xfrm>
            <a:off x="112400" y="1000951"/>
            <a:ext cx="3975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51"/>
          <p:cNvSpPr txBox="1"/>
          <p:nvPr/>
        </p:nvSpPr>
        <p:spPr>
          <a:xfrm>
            <a:off x="547000" y="758950"/>
            <a:ext cx="294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51"/>
          <p:cNvSpPr txBox="1"/>
          <p:nvPr/>
        </p:nvSpPr>
        <p:spPr>
          <a:xfrm>
            <a:off x="547000" y="921500"/>
            <a:ext cx="294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51"/>
          <p:cNvSpPr/>
          <p:nvPr/>
        </p:nvSpPr>
        <p:spPr>
          <a:xfrm>
            <a:off x="1967350" y="2015825"/>
            <a:ext cx="14133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51"/>
          <p:cNvSpPr/>
          <p:nvPr/>
        </p:nvSpPr>
        <p:spPr>
          <a:xfrm>
            <a:off x="192938" y="1128225"/>
            <a:ext cx="236400" cy="206400"/>
          </a:xfrm>
          <a:prstGeom prst="triangle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51"/>
          <p:cNvSpPr txBox="1"/>
          <p:nvPr/>
        </p:nvSpPr>
        <p:spPr>
          <a:xfrm>
            <a:off x="547000" y="1127900"/>
            <a:ext cx="10947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EIS 1 ready (MVS)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51"/>
          <p:cNvSpPr/>
          <p:nvPr/>
        </p:nvSpPr>
        <p:spPr>
          <a:xfrm>
            <a:off x="163700" y="1422913"/>
            <a:ext cx="294900" cy="294900"/>
          </a:xfrm>
          <a:prstGeom prst="diamond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fr-F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EIS 1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51"/>
          <p:cNvSpPr txBox="1"/>
          <p:nvPr/>
        </p:nvSpPr>
        <p:spPr>
          <a:xfrm>
            <a:off x="547000" y="1467175"/>
            <a:ext cx="10947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MIP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51"/>
          <p:cNvSpPr/>
          <p:nvPr/>
        </p:nvSpPr>
        <p:spPr>
          <a:xfrm>
            <a:off x="8420625" y="5126100"/>
            <a:ext cx="3559252" cy="71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Arial"/>
              </a:rPr>
              <a:t>DRAFT</a:t>
            </a:r>
          </a:p>
        </p:txBody>
      </p:sp>
      <p:sp>
        <p:nvSpPr>
          <p:cNvPr id="1805" name="Google Shape;1805;p151"/>
          <p:cNvSpPr/>
          <p:nvPr/>
        </p:nvSpPr>
        <p:spPr>
          <a:xfrm>
            <a:off x="1967350" y="2583000"/>
            <a:ext cx="14133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51"/>
          <p:cNvSpPr/>
          <p:nvPr/>
        </p:nvSpPr>
        <p:spPr>
          <a:xfrm>
            <a:off x="1967350" y="2576650"/>
            <a:ext cx="14133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51"/>
          <p:cNvSpPr/>
          <p:nvPr/>
        </p:nvSpPr>
        <p:spPr>
          <a:xfrm>
            <a:off x="5769750" y="4380075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8" name="Google Shape;1808;p151"/>
          <p:cNvSpPr/>
          <p:nvPr/>
        </p:nvSpPr>
        <p:spPr>
          <a:xfrm>
            <a:off x="7793188" y="5270613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51"/>
          <p:cNvSpPr/>
          <p:nvPr/>
        </p:nvSpPr>
        <p:spPr>
          <a:xfrm>
            <a:off x="5735788" y="5018800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51"/>
          <p:cNvSpPr/>
          <p:nvPr/>
        </p:nvSpPr>
        <p:spPr>
          <a:xfrm>
            <a:off x="7124223" y="551525"/>
            <a:ext cx="1292400" cy="626100"/>
          </a:xfrm>
          <a:prstGeom prst="diamond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fr-FR" sz="800"/>
              <a:t>RELEASE</a:t>
            </a:r>
            <a:endParaRPr b="1"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fr-FR" sz="800"/>
              <a:t>RED LOTUS</a:t>
            </a:r>
            <a:endParaRPr b="1" sz="800"/>
          </a:p>
        </p:txBody>
      </p:sp>
      <p:sp>
        <p:nvSpPr>
          <p:cNvPr id="1811" name="Google Shape;1811;p151"/>
          <p:cNvSpPr/>
          <p:nvPr/>
        </p:nvSpPr>
        <p:spPr>
          <a:xfrm>
            <a:off x="2438350" y="4303875"/>
            <a:ext cx="24099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51"/>
          <p:cNvSpPr/>
          <p:nvPr/>
        </p:nvSpPr>
        <p:spPr>
          <a:xfrm>
            <a:off x="5913997" y="2857062"/>
            <a:ext cx="15276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51"/>
          <p:cNvSpPr/>
          <p:nvPr/>
        </p:nvSpPr>
        <p:spPr>
          <a:xfrm>
            <a:off x="3710872" y="3225375"/>
            <a:ext cx="15276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4" name="Google Shape;1814;p151"/>
          <p:cNvSpPr/>
          <p:nvPr/>
        </p:nvSpPr>
        <p:spPr>
          <a:xfrm>
            <a:off x="3710875" y="3061275"/>
            <a:ext cx="16389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5" name="Google Shape;1815;p151"/>
          <p:cNvSpPr/>
          <p:nvPr/>
        </p:nvSpPr>
        <p:spPr>
          <a:xfrm>
            <a:off x="1916700" y="4538375"/>
            <a:ext cx="26634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51"/>
          <p:cNvSpPr/>
          <p:nvPr/>
        </p:nvSpPr>
        <p:spPr>
          <a:xfrm>
            <a:off x="2686450" y="5331425"/>
            <a:ext cx="26634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151"/>
          <p:cNvSpPr/>
          <p:nvPr/>
        </p:nvSpPr>
        <p:spPr>
          <a:xfrm>
            <a:off x="4752150" y="5578500"/>
            <a:ext cx="8466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151"/>
          <p:cNvSpPr/>
          <p:nvPr/>
        </p:nvSpPr>
        <p:spPr>
          <a:xfrm>
            <a:off x="7752126" y="5598650"/>
            <a:ext cx="1982700" cy="831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51"/>
          <p:cNvSpPr/>
          <p:nvPr/>
        </p:nvSpPr>
        <p:spPr>
          <a:xfrm>
            <a:off x="5686575" y="6216977"/>
            <a:ext cx="58806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151"/>
          <p:cNvSpPr/>
          <p:nvPr/>
        </p:nvSpPr>
        <p:spPr>
          <a:xfrm>
            <a:off x="3710875" y="3758775"/>
            <a:ext cx="18405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21" name="Google Shape;1821;p151"/>
          <p:cNvSpPr/>
          <p:nvPr/>
        </p:nvSpPr>
        <p:spPr>
          <a:xfrm>
            <a:off x="3710875" y="4817650"/>
            <a:ext cx="16389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151"/>
          <p:cNvSpPr/>
          <p:nvPr/>
        </p:nvSpPr>
        <p:spPr>
          <a:xfrm>
            <a:off x="4478354" y="5074548"/>
            <a:ext cx="7401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51"/>
          <p:cNvSpPr txBox="1"/>
          <p:nvPr/>
        </p:nvSpPr>
        <p:spPr>
          <a:xfrm>
            <a:off x="1883550" y="2620150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/>
              <a:t>PI23: approx. 16</a:t>
            </a:r>
            <a:r>
              <a:rPr b="1" lang="fr-FR" sz="900"/>
              <a:t> SP + meeting enablers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/>
              <a:t>(approx. 3 features taken over 6)</a:t>
            </a:r>
            <a:endParaRPr b="1" sz="900"/>
          </a:p>
        </p:txBody>
      </p:sp>
      <p:sp>
        <p:nvSpPr>
          <p:cNvPr id="1824" name="Google Shape;1824;p151"/>
          <p:cNvSpPr/>
          <p:nvPr/>
        </p:nvSpPr>
        <p:spPr>
          <a:xfrm>
            <a:off x="7869388" y="4561600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51"/>
          <p:cNvSpPr/>
          <p:nvPr/>
        </p:nvSpPr>
        <p:spPr>
          <a:xfrm>
            <a:off x="7869388" y="4790200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51"/>
          <p:cNvSpPr/>
          <p:nvPr/>
        </p:nvSpPr>
        <p:spPr>
          <a:xfrm>
            <a:off x="1967350" y="2168225"/>
            <a:ext cx="14133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51"/>
          <p:cNvSpPr/>
          <p:nvPr/>
        </p:nvSpPr>
        <p:spPr>
          <a:xfrm>
            <a:off x="1967350" y="2396825"/>
            <a:ext cx="14133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51"/>
          <p:cNvSpPr/>
          <p:nvPr/>
        </p:nvSpPr>
        <p:spPr>
          <a:xfrm>
            <a:off x="5786901" y="3530175"/>
            <a:ext cx="1840500" cy="831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51"/>
          <p:cNvSpPr/>
          <p:nvPr/>
        </p:nvSpPr>
        <p:spPr>
          <a:xfrm>
            <a:off x="8879738" y="1013013"/>
            <a:ext cx="236400" cy="206400"/>
          </a:xfrm>
          <a:prstGeom prst="triangle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51"/>
          <p:cNvSpPr/>
          <p:nvPr/>
        </p:nvSpPr>
        <p:spPr>
          <a:xfrm>
            <a:off x="2119750" y="5883300"/>
            <a:ext cx="34665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51"/>
          <p:cNvSpPr/>
          <p:nvPr/>
        </p:nvSpPr>
        <p:spPr>
          <a:xfrm>
            <a:off x="1877300" y="3756625"/>
            <a:ext cx="10947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51"/>
          <p:cNvSpPr/>
          <p:nvPr/>
        </p:nvSpPr>
        <p:spPr>
          <a:xfrm>
            <a:off x="6839527" y="5907825"/>
            <a:ext cx="18405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51"/>
          <p:cNvSpPr/>
          <p:nvPr/>
        </p:nvSpPr>
        <p:spPr>
          <a:xfrm>
            <a:off x="2903475" y="3516273"/>
            <a:ext cx="5010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51"/>
          <p:cNvSpPr/>
          <p:nvPr/>
        </p:nvSpPr>
        <p:spPr>
          <a:xfrm>
            <a:off x="2736275" y="6518575"/>
            <a:ext cx="138600" cy="1461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51"/>
          <p:cNvSpPr/>
          <p:nvPr/>
        </p:nvSpPr>
        <p:spPr>
          <a:xfrm>
            <a:off x="3276550" y="3999075"/>
            <a:ext cx="17049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51"/>
          <p:cNvSpPr/>
          <p:nvPr/>
        </p:nvSpPr>
        <p:spPr>
          <a:xfrm>
            <a:off x="5769750" y="3999075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51"/>
          <p:cNvSpPr/>
          <p:nvPr/>
        </p:nvSpPr>
        <p:spPr>
          <a:xfrm>
            <a:off x="9566563" y="6770800"/>
            <a:ext cx="19827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51"/>
          <p:cNvSpPr/>
          <p:nvPr/>
        </p:nvSpPr>
        <p:spPr>
          <a:xfrm>
            <a:off x="9440623" y="581313"/>
            <a:ext cx="1292400" cy="626100"/>
          </a:xfrm>
          <a:prstGeom prst="diamond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fr-FR" sz="800"/>
              <a:t>RELEASE</a:t>
            </a:r>
            <a:endParaRPr b="1"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fr-FR" sz="800"/>
              <a:t>SANGRIA</a:t>
            </a:r>
            <a:endParaRPr b="1" sz="800"/>
          </a:p>
        </p:txBody>
      </p:sp>
      <p:sp>
        <p:nvSpPr>
          <p:cNvPr id="1839" name="Google Shape;1839;p151"/>
          <p:cNvSpPr/>
          <p:nvPr/>
        </p:nvSpPr>
        <p:spPr>
          <a:xfrm>
            <a:off x="10403738" y="1013013"/>
            <a:ext cx="236400" cy="206400"/>
          </a:xfrm>
          <a:prstGeom prst="triangle">
            <a:avLst>
              <a:gd fmla="val 50000" name="adj"/>
            </a:avLst>
          </a:prstGeom>
          <a:solidFill>
            <a:srgbClr val="6FA8DC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51"/>
          <p:cNvSpPr txBox="1"/>
          <p:nvPr/>
        </p:nvSpPr>
        <p:spPr>
          <a:xfrm>
            <a:off x="7997875" y="2952500"/>
            <a:ext cx="1638900" cy="615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Business Acceptance Tests</a:t>
            </a:r>
            <a:endParaRPr/>
          </a:p>
        </p:txBody>
      </p:sp>
      <p:sp>
        <p:nvSpPr>
          <p:cNvPr id="1841" name="Google Shape;1841;p151"/>
          <p:cNvSpPr/>
          <p:nvPr/>
        </p:nvSpPr>
        <p:spPr>
          <a:xfrm>
            <a:off x="5768275" y="4215975"/>
            <a:ext cx="1704900" cy="83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2" name="Google Shape;1842;p151"/>
          <p:cNvSpPr/>
          <p:nvPr/>
        </p:nvSpPr>
        <p:spPr>
          <a:xfrm>
            <a:off x="4651850" y="6774025"/>
            <a:ext cx="19827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51"/>
          <p:cNvSpPr/>
          <p:nvPr/>
        </p:nvSpPr>
        <p:spPr>
          <a:xfrm>
            <a:off x="6709250" y="6316825"/>
            <a:ext cx="3694500" cy="83100"/>
          </a:xfrm>
          <a:prstGeom prst="rect">
            <a:avLst/>
          </a:prstGeom>
          <a:solidFill>
            <a:srgbClr val="81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51"/>
          <p:cNvSpPr/>
          <p:nvPr/>
        </p:nvSpPr>
        <p:spPr>
          <a:xfrm>
            <a:off x="5784275" y="6518575"/>
            <a:ext cx="138600" cy="1461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51"/>
          <p:cNvSpPr txBox="1"/>
          <p:nvPr/>
        </p:nvSpPr>
        <p:spPr>
          <a:xfrm>
            <a:off x="1536975" y="3827725"/>
            <a:ext cx="16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draft feature 5 Apr</a:t>
            </a:r>
            <a:endParaRPr sz="1200"/>
          </a:p>
        </p:txBody>
      </p:sp>
      <p:sp>
        <p:nvSpPr>
          <p:cNvPr id="1846" name="Google Shape;1846;p151"/>
          <p:cNvSpPr txBox="1"/>
          <p:nvPr/>
        </p:nvSpPr>
        <p:spPr>
          <a:xfrm>
            <a:off x="1689375" y="4056325"/>
            <a:ext cx="16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draft feature 12 Apr</a:t>
            </a:r>
            <a:endParaRPr sz="1200"/>
          </a:p>
        </p:txBody>
      </p:sp>
      <p:sp>
        <p:nvSpPr>
          <p:cNvPr id="1847" name="Google Shape;1847;p151"/>
          <p:cNvSpPr/>
          <p:nvPr/>
        </p:nvSpPr>
        <p:spPr>
          <a:xfrm>
            <a:off x="5920672" y="4520775"/>
            <a:ext cx="1527600" cy="831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51"/>
          <p:cNvSpPr/>
          <p:nvPr/>
        </p:nvSpPr>
        <p:spPr>
          <a:xfrm>
            <a:off x="5920672" y="4749375"/>
            <a:ext cx="1527600" cy="831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51"/>
          <p:cNvSpPr txBox="1"/>
          <p:nvPr/>
        </p:nvSpPr>
        <p:spPr>
          <a:xfrm>
            <a:off x="6262925" y="4483350"/>
            <a:ext cx="12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Enabler</a:t>
            </a:r>
            <a:endParaRPr/>
          </a:p>
        </p:txBody>
      </p:sp>
      <p:sp>
        <p:nvSpPr>
          <p:cNvPr id="1850" name="Google Shape;1850;p151"/>
          <p:cNvSpPr/>
          <p:nvPr/>
        </p:nvSpPr>
        <p:spPr>
          <a:xfrm>
            <a:off x="4454700" y="3513100"/>
            <a:ext cx="1236600" cy="83100"/>
          </a:xfrm>
          <a:prstGeom prst="rightArrow">
            <a:avLst>
              <a:gd fmla="val 10048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51"/>
          <p:cNvSpPr txBox="1"/>
          <p:nvPr/>
        </p:nvSpPr>
        <p:spPr>
          <a:xfrm>
            <a:off x="4346400" y="3342000"/>
            <a:ext cx="7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/>
              <a:t>decsoped during PI24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52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After ICC-MVP: improvement</a:t>
            </a:r>
            <a:endParaRPr/>
          </a:p>
        </p:txBody>
      </p:sp>
      <p:sp>
        <p:nvSpPr>
          <p:cNvPr id="1858" name="Google Shape;1858;p152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how to handle pre SR studies (through info topics?)?</a:t>
            </a:r>
            <a:endParaRPr/>
          </a:p>
          <a:p>
            <a:pPr indent="-228600" lvl="1" marL="9144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Why don’t we want to create a SR (e.g. ‘Emirates is not happy with …)? Because the request is not mature enough, evolves… this considered as a Customer Request (less mature that a SR)</a:t>
            </a:r>
            <a:endParaRPr/>
          </a:p>
          <a:p>
            <a:pPr indent="-228600" lvl="1" marL="914400" rtl="0" algn="l">
              <a:spcBef>
                <a:spcPts val="0"/>
              </a:spcBef>
              <a:spcAft>
                <a:spcPts val="0"/>
              </a:spcAft>
              <a:buClr>
                <a:srgbClr val="3CA50E"/>
              </a:buClr>
              <a:buSzPts val="1800"/>
              <a:buNone/>
            </a:pPr>
            <a:r>
              <a:rPr lang="fr-FR">
                <a:solidFill>
                  <a:srgbClr val="3CA50E"/>
                </a:solidFill>
              </a:rPr>
              <a:t>Proposal: SR draft to trigger quick assessment</a:t>
            </a:r>
            <a:endParaRPr>
              <a:solidFill>
                <a:srgbClr val="3CA50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info topic </a:t>
            </a:r>
            <a:r>
              <a:rPr lang="fr-FR"/>
              <a:t>improvement</a:t>
            </a:r>
            <a:r>
              <a:rPr lang="fr-FR"/>
              <a:t> request TBD by Business (Malika, Patrick, Loic), will be presented to Armelle/Olivier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Offer</a:t>
            </a:r>
            <a:r>
              <a:rPr lang="fr-FR"/>
              <a:t> </a:t>
            </a:r>
            <a:r>
              <a:rPr lang="fr-FR"/>
              <a:t>referential</a:t>
            </a:r>
            <a:r>
              <a:rPr lang="fr-FR"/>
              <a:t> </a:t>
            </a:r>
            <a:r>
              <a:rPr lang="fr-FR"/>
              <a:t>reference to be linked to new EPAC/TDU module</a:t>
            </a:r>
            <a:r>
              <a:rPr lang="fr-FR"/>
              <a:t> or EPAC/TDU in Offer it or form Sysconf BO?</a:t>
            </a:r>
            <a:endParaRPr/>
          </a:p>
          <a:p>
            <a:pPr indent="-228600" lvl="1" marL="9144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-&gt; to be checked with Clement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MVP: add description &amp; </a:t>
            </a:r>
            <a:r>
              <a:rPr lang="fr-FR"/>
              <a:t>attachment in GENERAL in OCR Offer Dossier -&gt; planned in CONTEXT RTD feature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52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60" name="Google Shape;1860;p152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53"/>
          <p:cNvSpPr txBox="1"/>
          <p:nvPr>
            <p:ph type="title"/>
          </p:nvPr>
        </p:nvSpPr>
        <p:spPr>
          <a:xfrm>
            <a:off x="336551" y="129678"/>
            <a:ext cx="11520900" cy="7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Offer Change Request workflow, for Catalog &amp; SR type</a:t>
            </a:r>
            <a:endParaRPr/>
          </a:p>
        </p:txBody>
      </p:sp>
      <p:pic>
        <p:nvPicPr>
          <p:cNvPr id="1867" name="Google Shape;186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1574"/>
            <a:ext cx="7647701" cy="57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53"/>
          <p:cNvSpPr txBox="1"/>
          <p:nvPr/>
        </p:nvSpPr>
        <p:spPr>
          <a:xfrm>
            <a:off x="6262300" y="1565575"/>
            <a:ext cx="15378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9" name="Google Shape;186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775" y="1476475"/>
            <a:ext cx="5634176" cy="3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Meeting rules</a:t>
            </a:r>
            <a:endParaRPr/>
          </a:p>
        </p:txBody>
      </p:sp>
      <p:sp>
        <p:nvSpPr>
          <p:cNvPr id="848" name="Google Shape;848;p136"/>
          <p:cNvSpPr/>
          <p:nvPr/>
        </p:nvSpPr>
        <p:spPr>
          <a:xfrm>
            <a:off x="213567" y="2387867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Meeting is being recorded to facilitate post BI Review processing with remote organisation. Please speak up if you’re against it !</a:t>
            </a:r>
            <a:endParaRPr sz="1500"/>
          </a:p>
        </p:txBody>
      </p:sp>
      <p:sp>
        <p:nvSpPr>
          <p:cNvPr id="849" name="Google Shape;849;p136"/>
          <p:cNvSpPr/>
          <p:nvPr/>
        </p:nvSpPr>
        <p:spPr>
          <a:xfrm>
            <a:off x="185800" y="1961333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Meeting is recorded</a:t>
            </a:r>
            <a:endParaRPr b="1" sz="1500"/>
          </a:p>
        </p:txBody>
      </p:sp>
      <p:sp>
        <p:nvSpPr>
          <p:cNvPr id="850" name="Google Shape;850;p136"/>
          <p:cNvSpPr/>
          <p:nvPr/>
        </p:nvSpPr>
        <p:spPr>
          <a:xfrm>
            <a:off x="3208633" y="2387867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At all participants, provide following information in Google Meet chat to track attendance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&gt; Siglum &gt; Role (and &gt; “deputy of” if required).</a:t>
            </a:r>
            <a:endParaRPr sz="1500"/>
          </a:p>
        </p:txBody>
      </p:sp>
      <p:sp>
        <p:nvSpPr>
          <p:cNvPr id="851" name="Google Shape;851;p136"/>
          <p:cNvSpPr/>
          <p:nvPr/>
        </p:nvSpPr>
        <p:spPr>
          <a:xfrm>
            <a:off x="3180867" y="1961333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Attendance</a:t>
            </a:r>
            <a:endParaRPr b="1" sz="1500"/>
          </a:p>
        </p:txBody>
      </p:sp>
      <p:sp>
        <p:nvSpPr>
          <p:cNvPr id="852" name="Google Shape;852;p136"/>
          <p:cNvSpPr/>
          <p:nvPr/>
        </p:nvSpPr>
        <p:spPr>
          <a:xfrm>
            <a:off x="6203700" y="2387867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Mute your microphone. To facilitate discussion, only identified key stakeholders are allowed to talk. </a:t>
            </a:r>
            <a:r>
              <a:rPr i="1" lang="fr-FR" sz="1500" u="sng">
                <a:solidFill>
                  <a:schemeClr val="hlink"/>
                </a:solidFill>
                <a:hlinkClick r:id="rId3"/>
              </a:rPr>
              <a:t>List is here</a:t>
            </a:r>
            <a:endParaRPr i="1" sz="1500"/>
          </a:p>
        </p:txBody>
      </p:sp>
      <p:sp>
        <p:nvSpPr>
          <p:cNvPr id="853" name="Google Shape;853;p136"/>
          <p:cNvSpPr/>
          <p:nvPr/>
        </p:nvSpPr>
        <p:spPr>
          <a:xfrm>
            <a:off x="6175933" y="1961333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Participation</a:t>
            </a:r>
            <a:endParaRPr b="1" sz="1500"/>
          </a:p>
        </p:txBody>
      </p:sp>
      <p:sp>
        <p:nvSpPr>
          <p:cNvPr id="854" name="Google Shape;854;p136"/>
          <p:cNvSpPr/>
          <p:nvPr/>
        </p:nvSpPr>
        <p:spPr>
          <a:xfrm>
            <a:off x="9312500" y="2453525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Use other communication means than the main Google Meet for subsidiary discussions.</a:t>
            </a:r>
            <a:br>
              <a:rPr lang="fr-FR" sz="1500"/>
            </a:br>
            <a:r>
              <a:rPr i="1" lang="fr-FR" sz="1500">
                <a:solidFill>
                  <a:schemeClr val="dk1"/>
                </a:solidFill>
              </a:rPr>
              <a:t>ex:Google chat room</a:t>
            </a:r>
            <a:endParaRPr i="1" sz="1500"/>
          </a:p>
        </p:txBody>
      </p:sp>
      <p:sp>
        <p:nvSpPr>
          <p:cNvPr id="855" name="Google Shape;855;p136"/>
          <p:cNvSpPr/>
          <p:nvPr/>
        </p:nvSpPr>
        <p:spPr>
          <a:xfrm>
            <a:off x="9304100" y="1988767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Side discussions</a:t>
            </a:r>
            <a:endParaRPr b="1" sz="1500"/>
          </a:p>
        </p:txBody>
      </p:sp>
      <p:sp>
        <p:nvSpPr>
          <p:cNvPr id="856" name="Google Shape;856;p136"/>
          <p:cNvSpPr/>
          <p:nvPr/>
        </p:nvSpPr>
        <p:spPr>
          <a:xfrm>
            <a:off x="240467" y="4675858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Aim is to align and set a baseline. There is room for evolution and improvements during next BI Review.</a:t>
            </a:r>
            <a:br>
              <a:rPr lang="fr-FR" sz="1500"/>
            </a:br>
            <a:r>
              <a:rPr lang="fr-FR" sz="1500"/>
              <a:t>Be positive and constructive !</a:t>
            </a:r>
            <a:endParaRPr sz="1500"/>
          </a:p>
        </p:txBody>
      </p:sp>
      <p:sp>
        <p:nvSpPr>
          <p:cNvPr id="857" name="Google Shape;857;p136"/>
          <p:cNvSpPr/>
          <p:nvPr/>
        </p:nvSpPr>
        <p:spPr>
          <a:xfrm>
            <a:off x="204300" y="4211100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Constructive mindset</a:t>
            </a:r>
            <a:endParaRPr b="1" sz="1500"/>
          </a:p>
        </p:txBody>
      </p:sp>
      <p:sp>
        <p:nvSpPr>
          <p:cNvPr id="858" name="Google Shape;858;p136"/>
          <p:cNvSpPr/>
          <p:nvPr/>
        </p:nvSpPr>
        <p:spPr>
          <a:xfrm>
            <a:off x="3227133" y="4675858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Don’t interrupt people when they speak.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Refer to meeting moderator and wait for you turn to speak.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Always start by giving your name and role.</a:t>
            </a:r>
            <a:endParaRPr sz="1500"/>
          </a:p>
        </p:txBody>
      </p:sp>
      <p:sp>
        <p:nvSpPr>
          <p:cNvPr id="859" name="Google Shape;859;p136"/>
          <p:cNvSpPr/>
          <p:nvPr/>
        </p:nvSpPr>
        <p:spPr>
          <a:xfrm>
            <a:off x="3199367" y="4211100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Understanding &amp; Listening</a:t>
            </a:r>
            <a:endParaRPr b="1" sz="1500"/>
          </a:p>
        </p:txBody>
      </p:sp>
      <p:sp>
        <p:nvSpPr>
          <p:cNvPr id="860" name="Google Shape;860;p136"/>
          <p:cNvSpPr/>
          <p:nvPr/>
        </p:nvSpPr>
        <p:spPr>
          <a:xfrm>
            <a:off x="6230600" y="4675858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Keep 10 min at the end of the meeting to secure all topics have been properly addressed and way forward agreed (action plan, meeting scheduling,...)</a:t>
            </a:r>
            <a:endParaRPr sz="1500"/>
          </a:p>
        </p:txBody>
      </p:sp>
      <p:sp>
        <p:nvSpPr>
          <p:cNvPr id="861" name="Google Shape;861;p136"/>
          <p:cNvSpPr/>
          <p:nvPr/>
        </p:nvSpPr>
        <p:spPr>
          <a:xfrm>
            <a:off x="6202833" y="4211100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Conclusion</a:t>
            </a:r>
            <a:endParaRPr b="1" sz="1500"/>
          </a:p>
        </p:txBody>
      </p:sp>
      <p:grpSp>
        <p:nvGrpSpPr>
          <p:cNvPr id="862" name="Google Shape;862;p136"/>
          <p:cNvGrpSpPr/>
          <p:nvPr/>
        </p:nvGrpSpPr>
        <p:grpSpPr>
          <a:xfrm>
            <a:off x="111958" y="1988752"/>
            <a:ext cx="430668" cy="432573"/>
            <a:chOff x="4577" y="2995"/>
            <a:chExt cx="226" cy="226"/>
          </a:xfrm>
        </p:grpSpPr>
        <p:sp>
          <p:nvSpPr>
            <p:cNvPr id="863" name="Google Shape;863;p136"/>
            <p:cNvSpPr/>
            <p:nvPr/>
          </p:nvSpPr>
          <p:spPr>
            <a:xfrm>
              <a:off x="4641" y="3053"/>
              <a:ext cx="0" cy="0"/>
            </a:xfrm>
            <a:prstGeom prst="ellipse">
              <a:avLst/>
            </a:pr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36"/>
            <p:cNvSpPr/>
            <p:nvPr/>
          </p:nvSpPr>
          <p:spPr>
            <a:xfrm>
              <a:off x="4683" y="3038"/>
              <a:ext cx="0" cy="0"/>
            </a:xfrm>
            <a:prstGeom prst="ellipse">
              <a:avLst/>
            </a:pr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36"/>
            <p:cNvSpPr/>
            <p:nvPr/>
          </p:nvSpPr>
          <p:spPr>
            <a:xfrm>
              <a:off x="4628" y="3093"/>
              <a:ext cx="100" cy="64"/>
            </a:xfrm>
            <a:custGeom>
              <a:rect b="b" l="l" r="r" t="t"/>
              <a:pathLst>
                <a:path extrusionOk="0" h="408" w="642">
                  <a:moveTo>
                    <a:pt x="62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402"/>
                    <a:pt x="7" y="408"/>
                    <a:pt x="15" y="408"/>
                  </a:cubicBezTo>
                  <a:cubicBezTo>
                    <a:pt x="627" y="408"/>
                    <a:pt x="627" y="408"/>
                    <a:pt x="627" y="408"/>
                  </a:cubicBezTo>
                  <a:cubicBezTo>
                    <a:pt x="635" y="408"/>
                    <a:pt x="642" y="402"/>
                    <a:pt x="642" y="394"/>
                  </a:cubicBezTo>
                  <a:cubicBezTo>
                    <a:pt x="642" y="15"/>
                    <a:pt x="642" y="15"/>
                    <a:pt x="642" y="15"/>
                  </a:cubicBezTo>
                  <a:cubicBezTo>
                    <a:pt x="642" y="7"/>
                    <a:pt x="635" y="0"/>
                    <a:pt x="627" y="0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36"/>
            <p:cNvSpPr/>
            <p:nvPr/>
          </p:nvSpPr>
          <p:spPr>
            <a:xfrm>
              <a:off x="4577" y="2995"/>
              <a:ext cx="226" cy="226"/>
            </a:xfrm>
            <a:custGeom>
              <a:rect b="b" l="l" r="r" t="t"/>
              <a:pathLst>
                <a:path extrusionOk="0" h="1460" w="1460">
                  <a:moveTo>
                    <a:pt x="730" y="0"/>
                  </a:moveTo>
                  <a:cubicBezTo>
                    <a:pt x="327" y="0"/>
                    <a:pt x="0" y="327"/>
                    <a:pt x="0" y="730"/>
                  </a:cubicBezTo>
                  <a:cubicBezTo>
                    <a:pt x="0" y="1133"/>
                    <a:pt x="327" y="1460"/>
                    <a:pt x="730" y="1460"/>
                  </a:cubicBezTo>
                  <a:cubicBezTo>
                    <a:pt x="1133" y="1460"/>
                    <a:pt x="1460" y="1133"/>
                    <a:pt x="1460" y="730"/>
                  </a:cubicBezTo>
                  <a:cubicBezTo>
                    <a:pt x="1460" y="327"/>
                    <a:pt x="1133" y="0"/>
                    <a:pt x="730" y="0"/>
                  </a:cubicBezTo>
                  <a:close/>
                  <a:moveTo>
                    <a:pt x="809" y="249"/>
                  </a:moveTo>
                  <a:cubicBezTo>
                    <a:pt x="896" y="249"/>
                    <a:pt x="966" y="319"/>
                    <a:pt x="966" y="406"/>
                  </a:cubicBezTo>
                  <a:cubicBezTo>
                    <a:pt x="966" y="493"/>
                    <a:pt x="896" y="563"/>
                    <a:pt x="809" y="563"/>
                  </a:cubicBezTo>
                  <a:cubicBezTo>
                    <a:pt x="722" y="563"/>
                    <a:pt x="652" y="493"/>
                    <a:pt x="652" y="406"/>
                  </a:cubicBezTo>
                  <a:cubicBezTo>
                    <a:pt x="652" y="319"/>
                    <a:pt x="722" y="249"/>
                    <a:pt x="809" y="249"/>
                  </a:cubicBezTo>
                  <a:close/>
                  <a:moveTo>
                    <a:pt x="491" y="343"/>
                  </a:moveTo>
                  <a:cubicBezTo>
                    <a:pt x="552" y="343"/>
                    <a:pt x="601" y="392"/>
                    <a:pt x="601" y="453"/>
                  </a:cubicBezTo>
                  <a:cubicBezTo>
                    <a:pt x="601" y="514"/>
                    <a:pt x="552" y="563"/>
                    <a:pt x="491" y="563"/>
                  </a:cubicBezTo>
                  <a:cubicBezTo>
                    <a:pt x="431" y="563"/>
                    <a:pt x="381" y="514"/>
                    <a:pt x="381" y="453"/>
                  </a:cubicBezTo>
                  <a:cubicBezTo>
                    <a:pt x="381" y="392"/>
                    <a:pt x="431" y="343"/>
                    <a:pt x="491" y="343"/>
                  </a:cubicBezTo>
                  <a:close/>
                  <a:moveTo>
                    <a:pt x="1001" y="1030"/>
                  </a:moveTo>
                  <a:cubicBezTo>
                    <a:pt x="1001" y="1055"/>
                    <a:pt x="981" y="1076"/>
                    <a:pt x="955" y="1076"/>
                  </a:cubicBezTo>
                  <a:cubicBezTo>
                    <a:pt x="343" y="1076"/>
                    <a:pt x="343" y="1076"/>
                    <a:pt x="343" y="1076"/>
                  </a:cubicBezTo>
                  <a:cubicBezTo>
                    <a:pt x="318" y="1076"/>
                    <a:pt x="297" y="1055"/>
                    <a:pt x="297" y="1030"/>
                  </a:cubicBezTo>
                  <a:cubicBezTo>
                    <a:pt x="297" y="651"/>
                    <a:pt x="297" y="651"/>
                    <a:pt x="297" y="651"/>
                  </a:cubicBezTo>
                  <a:cubicBezTo>
                    <a:pt x="297" y="625"/>
                    <a:pt x="318" y="605"/>
                    <a:pt x="343" y="605"/>
                  </a:cubicBezTo>
                  <a:cubicBezTo>
                    <a:pt x="955" y="605"/>
                    <a:pt x="955" y="605"/>
                    <a:pt x="955" y="605"/>
                  </a:cubicBezTo>
                  <a:cubicBezTo>
                    <a:pt x="981" y="605"/>
                    <a:pt x="1001" y="625"/>
                    <a:pt x="1001" y="651"/>
                  </a:cubicBezTo>
                  <a:lnTo>
                    <a:pt x="1001" y="1030"/>
                  </a:lnTo>
                  <a:close/>
                  <a:moveTo>
                    <a:pt x="1205" y="1012"/>
                  </a:moveTo>
                  <a:cubicBezTo>
                    <a:pt x="1205" y="1018"/>
                    <a:pt x="1201" y="1023"/>
                    <a:pt x="1196" y="1026"/>
                  </a:cubicBezTo>
                  <a:cubicBezTo>
                    <a:pt x="1194" y="1027"/>
                    <a:pt x="1191" y="1028"/>
                    <a:pt x="1189" y="1028"/>
                  </a:cubicBezTo>
                  <a:cubicBezTo>
                    <a:pt x="1186" y="1028"/>
                    <a:pt x="1183" y="1027"/>
                    <a:pt x="1180" y="1025"/>
                  </a:cubicBezTo>
                  <a:cubicBezTo>
                    <a:pt x="1059" y="946"/>
                    <a:pt x="1059" y="946"/>
                    <a:pt x="1059" y="946"/>
                  </a:cubicBezTo>
                  <a:cubicBezTo>
                    <a:pt x="1055" y="943"/>
                    <a:pt x="1052" y="938"/>
                    <a:pt x="1052" y="933"/>
                  </a:cubicBezTo>
                  <a:cubicBezTo>
                    <a:pt x="1052" y="747"/>
                    <a:pt x="1052" y="747"/>
                    <a:pt x="1052" y="747"/>
                  </a:cubicBezTo>
                  <a:cubicBezTo>
                    <a:pt x="1052" y="742"/>
                    <a:pt x="1055" y="737"/>
                    <a:pt x="1059" y="734"/>
                  </a:cubicBezTo>
                  <a:cubicBezTo>
                    <a:pt x="1180" y="655"/>
                    <a:pt x="1180" y="655"/>
                    <a:pt x="1180" y="655"/>
                  </a:cubicBezTo>
                  <a:cubicBezTo>
                    <a:pt x="1185" y="652"/>
                    <a:pt x="1191" y="651"/>
                    <a:pt x="1196" y="654"/>
                  </a:cubicBezTo>
                  <a:cubicBezTo>
                    <a:pt x="1201" y="657"/>
                    <a:pt x="1205" y="662"/>
                    <a:pt x="1205" y="668"/>
                  </a:cubicBezTo>
                  <a:lnTo>
                    <a:pt x="1205" y="1012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36"/>
            <p:cNvSpPr/>
            <p:nvPr/>
          </p:nvSpPr>
          <p:spPr>
            <a:xfrm>
              <a:off x="4746" y="3103"/>
              <a:ext cx="13" cy="44"/>
            </a:xfrm>
            <a:custGeom>
              <a:rect b="b" l="l" r="r" t="t"/>
              <a:pathLst>
                <a:path extrusionOk="0" h="44" w="13">
                  <a:moveTo>
                    <a:pt x="0" y="35"/>
                  </a:moveTo>
                  <a:lnTo>
                    <a:pt x="13" y="44"/>
                  </a:lnTo>
                  <a:lnTo>
                    <a:pt x="13" y="0"/>
                  </a:lnTo>
                  <a:lnTo>
                    <a:pt x="0" y="9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136"/>
          <p:cNvGrpSpPr/>
          <p:nvPr/>
        </p:nvGrpSpPr>
        <p:grpSpPr>
          <a:xfrm>
            <a:off x="3105832" y="1975549"/>
            <a:ext cx="431848" cy="431558"/>
            <a:chOff x="866" y="2341"/>
            <a:chExt cx="227" cy="227"/>
          </a:xfrm>
        </p:grpSpPr>
        <p:sp>
          <p:nvSpPr>
            <p:cNvPr id="869" name="Google Shape;869;p136"/>
            <p:cNvSpPr/>
            <p:nvPr/>
          </p:nvSpPr>
          <p:spPr>
            <a:xfrm>
              <a:off x="929" y="2397"/>
              <a:ext cx="0" cy="0"/>
            </a:xfrm>
            <a:prstGeom prst="ellipse">
              <a:avLst/>
            </a:pr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6"/>
            <p:cNvSpPr/>
            <p:nvPr/>
          </p:nvSpPr>
          <p:spPr>
            <a:xfrm>
              <a:off x="968" y="2378"/>
              <a:ext cx="0" cy="0"/>
            </a:xfrm>
            <a:prstGeom prst="ellipse">
              <a:avLst/>
            </a:pr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36"/>
            <p:cNvSpPr/>
            <p:nvPr/>
          </p:nvSpPr>
          <p:spPr>
            <a:xfrm>
              <a:off x="913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194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5" y="316"/>
                    <a:pt x="47" y="324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7" y="116"/>
                    <a:pt x="54" y="109"/>
                    <a:pt x="63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1" y="594"/>
                    <a:pt x="159" y="594"/>
                  </a:cubicBezTo>
                  <a:cubicBezTo>
                    <a:pt x="172" y="594"/>
                    <a:pt x="172" y="594"/>
                    <a:pt x="172" y="594"/>
                  </a:cubicBezTo>
                  <a:cubicBezTo>
                    <a:pt x="172" y="297"/>
                    <a:pt x="172" y="297"/>
                    <a:pt x="172" y="297"/>
                  </a:cubicBezTo>
                  <a:cubicBezTo>
                    <a:pt x="172" y="289"/>
                    <a:pt x="179" y="281"/>
                    <a:pt x="188" y="281"/>
                  </a:cubicBezTo>
                  <a:cubicBezTo>
                    <a:pt x="196" y="281"/>
                    <a:pt x="204" y="289"/>
                    <a:pt x="204" y="297"/>
                  </a:cubicBezTo>
                  <a:cubicBezTo>
                    <a:pt x="204" y="594"/>
                    <a:pt x="204" y="594"/>
                    <a:pt x="204" y="594"/>
                  </a:cubicBezTo>
                  <a:cubicBezTo>
                    <a:pt x="217" y="594"/>
                    <a:pt x="217" y="594"/>
                    <a:pt x="217" y="594"/>
                  </a:cubicBezTo>
                  <a:cubicBezTo>
                    <a:pt x="255" y="594"/>
                    <a:pt x="297" y="563"/>
                    <a:pt x="297" y="521"/>
                  </a:cubicBezTo>
                  <a:cubicBezTo>
                    <a:pt x="297" y="344"/>
                    <a:pt x="297" y="344"/>
                    <a:pt x="297" y="344"/>
                  </a:cubicBezTo>
                  <a:cubicBezTo>
                    <a:pt x="297" y="342"/>
                    <a:pt x="297" y="342"/>
                    <a:pt x="297" y="342"/>
                  </a:cubicBezTo>
                  <a:cubicBezTo>
                    <a:pt x="297" y="125"/>
                    <a:pt x="297" y="125"/>
                    <a:pt x="297" y="125"/>
                  </a:cubicBezTo>
                  <a:cubicBezTo>
                    <a:pt x="297" y="116"/>
                    <a:pt x="304" y="109"/>
                    <a:pt x="313" y="109"/>
                  </a:cubicBezTo>
                  <a:cubicBezTo>
                    <a:pt x="322" y="109"/>
                    <a:pt x="329" y="116"/>
                    <a:pt x="329" y="125"/>
                  </a:cubicBezTo>
                  <a:cubicBezTo>
                    <a:pt x="329" y="324"/>
                    <a:pt x="329" y="324"/>
                    <a:pt x="329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5" y="0"/>
                    <a:pt x="281" y="0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36"/>
            <p:cNvSpPr/>
            <p:nvPr/>
          </p:nvSpPr>
          <p:spPr>
            <a:xfrm>
              <a:off x="1006" y="2397"/>
              <a:ext cx="0" cy="0"/>
            </a:xfrm>
            <a:prstGeom prst="ellipse">
              <a:avLst/>
            </a:pr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36"/>
            <p:cNvSpPr/>
            <p:nvPr/>
          </p:nvSpPr>
          <p:spPr>
            <a:xfrm>
              <a:off x="989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3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4" y="316"/>
                    <a:pt x="46" y="3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16"/>
                    <a:pt x="53" y="109"/>
                    <a:pt x="62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0" y="594"/>
                    <a:pt x="158" y="594"/>
                  </a:cubicBezTo>
                  <a:cubicBezTo>
                    <a:pt x="171" y="594"/>
                    <a:pt x="171" y="594"/>
                    <a:pt x="171" y="594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89"/>
                    <a:pt x="178" y="281"/>
                    <a:pt x="187" y="281"/>
                  </a:cubicBezTo>
                  <a:cubicBezTo>
                    <a:pt x="196" y="281"/>
                    <a:pt x="203" y="289"/>
                    <a:pt x="203" y="297"/>
                  </a:cubicBezTo>
                  <a:cubicBezTo>
                    <a:pt x="203" y="594"/>
                    <a:pt x="203" y="594"/>
                    <a:pt x="203" y="594"/>
                  </a:cubicBezTo>
                  <a:cubicBezTo>
                    <a:pt x="216" y="594"/>
                    <a:pt x="216" y="594"/>
                    <a:pt x="216" y="594"/>
                  </a:cubicBezTo>
                  <a:cubicBezTo>
                    <a:pt x="254" y="594"/>
                    <a:pt x="296" y="563"/>
                    <a:pt x="296" y="521"/>
                  </a:cubicBezTo>
                  <a:cubicBezTo>
                    <a:pt x="296" y="344"/>
                    <a:pt x="296" y="344"/>
                    <a:pt x="296" y="344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96" y="125"/>
                    <a:pt x="296" y="125"/>
                    <a:pt x="296" y="125"/>
                  </a:cubicBezTo>
                  <a:cubicBezTo>
                    <a:pt x="296" y="116"/>
                    <a:pt x="304" y="109"/>
                    <a:pt x="312" y="109"/>
                  </a:cubicBezTo>
                  <a:cubicBezTo>
                    <a:pt x="321" y="109"/>
                    <a:pt x="328" y="116"/>
                    <a:pt x="328" y="125"/>
                  </a:cubicBezTo>
                  <a:cubicBezTo>
                    <a:pt x="328" y="324"/>
                    <a:pt x="328" y="324"/>
                    <a:pt x="328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4" y="0"/>
                    <a:pt x="281" y="0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36"/>
            <p:cNvSpPr/>
            <p:nvPr/>
          </p:nvSpPr>
          <p:spPr>
            <a:xfrm>
              <a:off x="866" y="2341"/>
              <a:ext cx="227" cy="227"/>
            </a:xfrm>
            <a:custGeom>
              <a:rect b="b" l="l" r="r" t="t"/>
              <a:pathLst>
                <a:path extrusionOk="0" h="1487" w="1488">
                  <a:moveTo>
                    <a:pt x="744" y="0"/>
                  </a:moveTo>
                  <a:cubicBezTo>
                    <a:pt x="333" y="0"/>
                    <a:pt x="0" y="333"/>
                    <a:pt x="0" y="743"/>
                  </a:cubicBezTo>
                  <a:cubicBezTo>
                    <a:pt x="0" y="1154"/>
                    <a:pt x="333" y="1487"/>
                    <a:pt x="744" y="1487"/>
                  </a:cubicBezTo>
                  <a:cubicBezTo>
                    <a:pt x="1155" y="1487"/>
                    <a:pt x="1488" y="1154"/>
                    <a:pt x="1488" y="743"/>
                  </a:cubicBezTo>
                  <a:cubicBezTo>
                    <a:pt x="1488" y="333"/>
                    <a:pt x="1155" y="0"/>
                    <a:pt x="744" y="0"/>
                  </a:cubicBezTo>
                  <a:close/>
                  <a:moveTo>
                    <a:pt x="994" y="336"/>
                  </a:moveTo>
                  <a:cubicBezTo>
                    <a:pt x="1055" y="336"/>
                    <a:pt x="1104" y="386"/>
                    <a:pt x="1104" y="446"/>
                  </a:cubicBezTo>
                  <a:cubicBezTo>
                    <a:pt x="1104" y="507"/>
                    <a:pt x="1055" y="556"/>
                    <a:pt x="994" y="556"/>
                  </a:cubicBezTo>
                  <a:cubicBezTo>
                    <a:pt x="934" y="556"/>
                    <a:pt x="884" y="507"/>
                    <a:pt x="884" y="446"/>
                  </a:cubicBezTo>
                  <a:cubicBezTo>
                    <a:pt x="884" y="386"/>
                    <a:pt x="934" y="336"/>
                    <a:pt x="994" y="336"/>
                  </a:cubicBezTo>
                  <a:close/>
                  <a:moveTo>
                    <a:pt x="744" y="211"/>
                  </a:moveTo>
                  <a:cubicBezTo>
                    <a:pt x="805" y="211"/>
                    <a:pt x="854" y="261"/>
                    <a:pt x="854" y="321"/>
                  </a:cubicBezTo>
                  <a:cubicBezTo>
                    <a:pt x="854" y="382"/>
                    <a:pt x="805" y="431"/>
                    <a:pt x="744" y="431"/>
                  </a:cubicBezTo>
                  <a:cubicBezTo>
                    <a:pt x="683" y="431"/>
                    <a:pt x="634" y="382"/>
                    <a:pt x="634" y="321"/>
                  </a:cubicBezTo>
                  <a:cubicBezTo>
                    <a:pt x="634" y="261"/>
                    <a:pt x="683" y="211"/>
                    <a:pt x="744" y="211"/>
                  </a:cubicBezTo>
                  <a:close/>
                  <a:moveTo>
                    <a:pt x="494" y="336"/>
                  </a:moveTo>
                  <a:cubicBezTo>
                    <a:pt x="554" y="336"/>
                    <a:pt x="603" y="386"/>
                    <a:pt x="603" y="446"/>
                  </a:cubicBezTo>
                  <a:cubicBezTo>
                    <a:pt x="603" y="507"/>
                    <a:pt x="554" y="556"/>
                    <a:pt x="494" y="556"/>
                  </a:cubicBezTo>
                  <a:cubicBezTo>
                    <a:pt x="433" y="556"/>
                    <a:pt x="384" y="507"/>
                    <a:pt x="384" y="446"/>
                  </a:cubicBezTo>
                  <a:cubicBezTo>
                    <a:pt x="384" y="386"/>
                    <a:pt x="433" y="336"/>
                    <a:pt x="494" y="336"/>
                  </a:cubicBezTo>
                  <a:close/>
                  <a:moveTo>
                    <a:pt x="713" y="840"/>
                  </a:moveTo>
                  <a:cubicBezTo>
                    <a:pt x="713" y="895"/>
                    <a:pt x="681" y="936"/>
                    <a:pt x="635" y="944"/>
                  </a:cubicBezTo>
                  <a:cubicBezTo>
                    <a:pt x="635" y="1108"/>
                    <a:pt x="635" y="1108"/>
                    <a:pt x="635" y="1108"/>
                  </a:cubicBezTo>
                  <a:cubicBezTo>
                    <a:pt x="635" y="1164"/>
                    <a:pt x="582" y="1213"/>
                    <a:pt x="523" y="1213"/>
                  </a:cubicBezTo>
                  <a:cubicBezTo>
                    <a:pt x="465" y="1213"/>
                    <a:pt x="465" y="1213"/>
                    <a:pt x="465" y="1213"/>
                  </a:cubicBezTo>
                  <a:cubicBezTo>
                    <a:pt x="405" y="1213"/>
                    <a:pt x="353" y="1164"/>
                    <a:pt x="353" y="1108"/>
                  </a:cubicBezTo>
                  <a:cubicBezTo>
                    <a:pt x="353" y="944"/>
                    <a:pt x="353" y="944"/>
                    <a:pt x="353" y="944"/>
                  </a:cubicBezTo>
                  <a:cubicBezTo>
                    <a:pt x="306" y="936"/>
                    <a:pt x="274" y="895"/>
                    <a:pt x="274" y="840"/>
                  </a:cubicBezTo>
                  <a:cubicBezTo>
                    <a:pt x="274" y="691"/>
                    <a:pt x="274" y="691"/>
                    <a:pt x="274" y="691"/>
                  </a:cubicBezTo>
                  <a:cubicBezTo>
                    <a:pt x="274" y="614"/>
                    <a:pt x="328" y="555"/>
                    <a:pt x="400" y="555"/>
                  </a:cubicBezTo>
                  <a:cubicBezTo>
                    <a:pt x="415" y="555"/>
                    <a:pt x="415" y="555"/>
                    <a:pt x="415" y="555"/>
                  </a:cubicBezTo>
                  <a:cubicBezTo>
                    <a:pt x="420" y="555"/>
                    <a:pt x="425" y="558"/>
                    <a:pt x="428" y="561"/>
                  </a:cubicBezTo>
                  <a:cubicBezTo>
                    <a:pt x="494" y="640"/>
                    <a:pt x="494" y="640"/>
                    <a:pt x="494" y="640"/>
                  </a:cubicBezTo>
                  <a:cubicBezTo>
                    <a:pt x="560" y="561"/>
                    <a:pt x="560" y="561"/>
                    <a:pt x="560" y="561"/>
                  </a:cubicBezTo>
                  <a:cubicBezTo>
                    <a:pt x="563" y="558"/>
                    <a:pt x="567" y="555"/>
                    <a:pt x="572" y="555"/>
                  </a:cubicBezTo>
                  <a:cubicBezTo>
                    <a:pt x="587" y="555"/>
                    <a:pt x="587" y="555"/>
                    <a:pt x="587" y="555"/>
                  </a:cubicBezTo>
                  <a:cubicBezTo>
                    <a:pt x="659" y="555"/>
                    <a:pt x="713" y="614"/>
                    <a:pt x="713" y="691"/>
                  </a:cubicBezTo>
                  <a:lnTo>
                    <a:pt x="713" y="840"/>
                  </a:lnTo>
                  <a:close/>
                  <a:moveTo>
                    <a:pt x="744" y="556"/>
                  </a:moveTo>
                  <a:cubicBezTo>
                    <a:pt x="739" y="556"/>
                    <a:pt x="735" y="554"/>
                    <a:pt x="732" y="550"/>
                  </a:cubicBezTo>
                  <a:cubicBezTo>
                    <a:pt x="653" y="456"/>
                    <a:pt x="653" y="456"/>
                    <a:pt x="653" y="456"/>
                  </a:cubicBezTo>
                  <a:cubicBezTo>
                    <a:pt x="648" y="450"/>
                    <a:pt x="649" y="440"/>
                    <a:pt x="656" y="434"/>
                  </a:cubicBezTo>
                  <a:cubicBezTo>
                    <a:pt x="662" y="428"/>
                    <a:pt x="672" y="429"/>
                    <a:pt x="678" y="436"/>
                  </a:cubicBezTo>
                  <a:cubicBezTo>
                    <a:pt x="744" y="515"/>
                    <a:pt x="744" y="515"/>
                    <a:pt x="744" y="515"/>
                  </a:cubicBezTo>
                  <a:cubicBezTo>
                    <a:pt x="810" y="436"/>
                    <a:pt x="810" y="436"/>
                    <a:pt x="810" y="436"/>
                  </a:cubicBezTo>
                  <a:cubicBezTo>
                    <a:pt x="816" y="429"/>
                    <a:pt x="826" y="428"/>
                    <a:pt x="832" y="434"/>
                  </a:cubicBezTo>
                  <a:cubicBezTo>
                    <a:pt x="839" y="440"/>
                    <a:pt x="840" y="450"/>
                    <a:pt x="834" y="456"/>
                  </a:cubicBezTo>
                  <a:cubicBezTo>
                    <a:pt x="756" y="550"/>
                    <a:pt x="756" y="550"/>
                    <a:pt x="756" y="550"/>
                  </a:cubicBezTo>
                  <a:cubicBezTo>
                    <a:pt x="753" y="554"/>
                    <a:pt x="749" y="556"/>
                    <a:pt x="744" y="556"/>
                  </a:cubicBezTo>
                  <a:close/>
                  <a:moveTo>
                    <a:pt x="1214" y="840"/>
                  </a:moveTo>
                  <a:cubicBezTo>
                    <a:pt x="1214" y="895"/>
                    <a:pt x="1181" y="936"/>
                    <a:pt x="1135" y="944"/>
                  </a:cubicBezTo>
                  <a:cubicBezTo>
                    <a:pt x="1135" y="1108"/>
                    <a:pt x="1135" y="1108"/>
                    <a:pt x="1135" y="1108"/>
                  </a:cubicBezTo>
                  <a:cubicBezTo>
                    <a:pt x="1135" y="1164"/>
                    <a:pt x="1083" y="1213"/>
                    <a:pt x="1023" y="1213"/>
                  </a:cubicBezTo>
                  <a:cubicBezTo>
                    <a:pt x="965" y="1213"/>
                    <a:pt x="965" y="1213"/>
                    <a:pt x="965" y="1213"/>
                  </a:cubicBezTo>
                  <a:cubicBezTo>
                    <a:pt x="905" y="1213"/>
                    <a:pt x="853" y="1164"/>
                    <a:pt x="853" y="1108"/>
                  </a:cubicBezTo>
                  <a:cubicBezTo>
                    <a:pt x="853" y="944"/>
                    <a:pt x="853" y="944"/>
                    <a:pt x="853" y="944"/>
                  </a:cubicBezTo>
                  <a:cubicBezTo>
                    <a:pt x="807" y="936"/>
                    <a:pt x="775" y="895"/>
                    <a:pt x="775" y="840"/>
                  </a:cubicBezTo>
                  <a:cubicBezTo>
                    <a:pt x="775" y="691"/>
                    <a:pt x="775" y="691"/>
                    <a:pt x="775" y="691"/>
                  </a:cubicBezTo>
                  <a:cubicBezTo>
                    <a:pt x="775" y="614"/>
                    <a:pt x="829" y="555"/>
                    <a:pt x="900" y="555"/>
                  </a:cubicBezTo>
                  <a:cubicBezTo>
                    <a:pt x="916" y="555"/>
                    <a:pt x="916" y="555"/>
                    <a:pt x="916" y="555"/>
                  </a:cubicBezTo>
                  <a:cubicBezTo>
                    <a:pt x="921" y="555"/>
                    <a:pt x="925" y="558"/>
                    <a:pt x="928" y="561"/>
                  </a:cubicBezTo>
                  <a:cubicBezTo>
                    <a:pt x="994" y="640"/>
                    <a:pt x="994" y="640"/>
                    <a:pt x="994" y="640"/>
                  </a:cubicBezTo>
                  <a:cubicBezTo>
                    <a:pt x="1060" y="561"/>
                    <a:pt x="1060" y="561"/>
                    <a:pt x="1060" y="561"/>
                  </a:cubicBezTo>
                  <a:cubicBezTo>
                    <a:pt x="1063" y="558"/>
                    <a:pt x="1068" y="555"/>
                    <a:pt x="1072" y="555"/>
                  </a:cubicBezTo>
                  <a:cubicBezTo>
                    <a:pt x="1088" y="555"/>
                    <a:pt x="1088" y="555"/>
                    <a:pt x="1088" y="555"/>
                  </a:cubicBezTo>
                  <a:cubicBezTo>
                    <a:pt x="1160" y="555"/>
                    <a:pt x="1214" y="614"/>
                    <a:pt x="1214" y="691"/>
                  </a:cubicBezTo>
                  <a:lnTo>
                    <a:pt x="1214" y="84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136"/>
          <p:cNvGrpSpPr/>
          <p:nvPr/>
        </p:nvGrpSpPr>
        <p:grpSpPr>
          <a:xfrm>
            <a:off x="6100862" y="1973699"/>
            <a:ext cx="433128" cy="435326"/>
            <a:chOff x="3991" y="2047"/>
            <a:chExt cx="228" cy="228"/>
          </a:xfrm>
        </p:grpSpPr>
        <p:sp>
          <p:nvSpPr>
            <p:cNvPr id="876" name="Google Shape;876;p136"/>
            <p:cNvSpPr/>
            <p:nvPr/>
          </p:nvSpPr>
          <p:spPr>
            <a:xfrm>
              <a:off x="4112" y="2106"/>
              <a:ext cx="43" cy="42"/>
            </a:xfrm>
            <a:custGeom>
              <a:rect b="b" l="l" r="r" t="t"/>
              <a:pathLst>
                <a:path extrusionOk="0" h="293" w="293">
                  <a:moveTo>
                    <a:pt x="19" y="0"/>
                  </a:moveTo>
                  <a:cubicBezTo>
                    <a:pt x="4" y="37"/>
                    <a:pt x="0" y="77"/>
                    <a:pt x="7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20"/>
                    <a:pt x="10" y="120"/>
                  </a:cubicBezTo>
                  <a:cubicBezTo>
                    <a:pt x="176" y="286"/>
                    <a:pt x="176" y="286"/>
                    <a:pt x="176" y="286"/>
                  </a:cubicBezTo>
                  <a:cubicBezTo>
                    <a:pt x="216" y="293"/>
                    <a:pt x="256" y="289"/>
                    <a:pt x="293" y="274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36"/>
            <p:cNvSpPr/>
            <p:nvPr/>
          </p:nvSpPr>
          <p:spPr>
            <a:xfrm>
              <a:off x="4052" y="2180"/>
              <a:ext cx="28" cy="28"/>
            </a:xfrm>
            <a:custGeom>
              <a:rect b="b" l="l" r="r" t="t"/>
              <a:pathLst>
                <a:path extrusionOk="0" h="188" w="188">
                  <a:moveTo>
                    <a:pt x="39" y="8"/>
                  </a:moveTo>
                  <a:cubicBezTo>
                    <a:pt x="0" y="47"/>
                    <a:pt x="0" y="110"/>
                    <a:pt x="39" y="149"/>
                  </a:cubicBezTo>
                  <a:cubicBezTo>
                    <a:pt x="78" y="188"/>
                    <a:pt x="141" y="188"/>
                    <a:pt x="180" y="149"/>
                  </a:cubicBezTo>
                  <a:cubicBezTo>
                    <a:pt x="188" y="141"/>
                    <a:pt x="188" y="141"/>
                    <a:pt x="188" y="14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39" y="8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36"/>
            <p:cNvSpPr/>
            <p:nvPr/>
          </p:nvSpPr>
          <p:spPr>
            <a:xfrm>
              <a:off x="4117" y="2083"/>
              <a:ext cx="60" cy="60"/>
            </a:xfrm>
            <a:custGeom>
              <a:rect b="b" l="l" r="r" t="t"/>
              <a:pathLst>
                <a:path extrusionOk="0" h="412" w="411">
                  <a:moveTo>
                    <a:pt x="30" y="82"/>
                  </a:moveTo>
                  <a:cubicBezTo>
                    <a:pt x="18" y="94"/>
                    <a:pt x="8" y="108"/>
                    <a:pt x="0" y="122"/>
                  </a:cubicBezTo>
                  <a:cubicBezTo>
                    <a:pt x="289" y="412"/>
                    <a:pt x="289" y="412"/>
                    <a:pt x="289" y="412"/>
                  </a:cubicBezTo>
                  <a:cubicBezTo>
                    <a:pt x="304" y="403"/>
                    <a:pt x="317" y="393"/>
                    <a:pt x="329" y="381"/>
                  </a:cubicBezTo>
                  <a:cubicBezTo>
                    <a:pt x="411" y="298"/>
                    <a:pt x="411" y="165"/>
                    <a:pt x="329" y="82"/>
                  </a:cubicBezTo>
                  <a:cubicBezTo>
                    <a:pt x="246" y="0"/>
                    <a:pt x="113" y="0"/>
                    <a:pt x="30" y="8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6"/>
            <p:cNvSpPr/>
            <p:nvPr/>
          </p:nvSpPr>
          <p:spPr>
            <a:xfrm>
              <a:off x="3991" y="2047"/>
              <a:ext cx="228" cy="228"/>
            </a:xfrm>
            <a:custGeom>
              <a:rect b="b" l="l" r="r" t="t"/>
              <a:pathLst>
                <a:path extrusionOk="0" h="1544" w="1543">
                  <a:moveTo>
                    <a:pt x="771" y="0"/>
                  </a:moveTo>
                  <a:cubicBezTo>
                    <a:pt x="345" y="0"/>
                    <a:pt x="0" y="346"/>
                    <a:pt x="0" y="772"/>
                  </a:cubicBezTo>
                  <a:cubicBezTo>
                    <a:pt x="0" y="1199"/>
                    <a:pt x="345" y="1544"/>
                    <a:pt x="771" y="1544"/>
                  </a:cubicBezTo>
                  <a:cubicBezTo>
                    <a:pt x="1198" y="1544"/>
                    <a:pt x="1543" y="1199"/>
                    <a:pt x="1543" y="772"/>
                  </a:cubicBezTo>
                  <a:cubicBezTo>
                    <a:pt x="1543" y="346"/>
                    <a:pt x="1198" y="0"/>
                    <a:pt x="771" y="0"/>
                  </a:cubicBezTo>
                  <a:close/>
                  <a:moveTo>
                    <a:pt x="1208" y="651"/>
                  </a:moveTo>
                  <a:cubicBezTo>
                    <a:pt x="1162" y="697"/>
                    <a:pt x="1100" y="722"/>
                    <a:pt x="1036" y="722"/>
                  </a:cubicBezTo>
                  <a:cubicBezTo>
                    <a:pt x="1019" y="722"/>
                    <a:pt x="1003" y="721"/>
                    <a:pt x="986" y="717"/>
                  </a:cubicBezTo>
                  <a:cubicBezTo>
                    <a:pt x="986" y="717"/>
                    <a:pt x="986" y="717"/>
                    <a:pt x="985" y="717"/>
                  </a:cubicBezTo>
                  <a:cubicBezTo>
                    <a:pt x="639" y="1063"/>
                    <a:pt x="639" y="1063"/>
                    <a:pt x="639" y="1063"/>
                  </a:cubicBezTo>
                  <a:cubicBezTo>
                    <a:pt x="639" y="1063"/>
                    <a:pt x="639" y="1063"/>
                    <a:pt x="639" y="1063"/>
                  </a:cubicBezTo>
                  <a:cubicBezTo>
                    <a:pt x="639" y="1063"/>
                    <a:pt x="639" y="1063"/>
                    <a:pt x="639" y="1063"/>
                  </a:cubicBezTo>
                  <a:cubicBezTo>
                    <a:pt x="620" y="1083"/>
                    <a:pt x="620" y="1083"/>
                    <a:pt x="620" y="1083"/>
                  </a:cubicBezTo>
                  <a:cubicBezTo>
                    <a:pt x="594" y="1108"/>
                    <a:pt x="560" y="1121"/>
                    <a:pt x="525" y="1121"/>
                  </a:cubicBezTo>
                  <a:cubicBezTo>
                    <a:pt x="496" y="1121"/>
                    <a:pt x="468" y="1111"/>
                    <a:pt x="443" y="1092"/>
                  </a:cubicBezTo>
                  <a:cubicBezTo>
                    <a:pt x="427" y="1107"/>
                    <a:pt x="412" y="1126"/>
                    <a:pt x="412" y="1147"/>
                  </a:cubicBezTo>
                  <a:cubicBezTo>
                    <a:pt x="412" y="1172"/>
                    <a:pt x="435" y="1193"/>
                    <a:pt x="454" y="1207"/>
                  </a:cubicBezTo>
                  <a:cubicBezTo>
                    <a:pt x="483" y="1227"/>
                    <a:pt x="511" y="1234"/>
                    <a:pt x="538" y="1241"/>
                  </a:cubicBezTo>
                  <a:cubicBezTo>
                    <a:pt x="595" y="1255"/>
                    <a:pt x="644" y="1268"/>
                    <a:pt x="644" y="1396"/>
                  </a:cubicBezTo>
                  <a:cubicBezTo>
                    <a:pt x="644" y="1405"/>
                    <a:pt x="637" y="1412"/>
                    <a:pt x="628" y="1412"/>
                  </a:cubicBezTo>
                  <a:cubicBezTo>
                    <a:pt x="618" y="1412"/>
                    <a:pt x="611" y="1405"/>
                    <a:pt x="611" y="1396"/>
                  </a:cubicBezTo>
                  <a:cubicBezTo>
                    <a:pt x="611" y="1293"/>
                    <a:pt x="582" y="1286"/>
                    <a:pt x="530" y="1273"/>
                  </a:cubicBezTo>
                  <a:cubicBezTo>
                    <a:pt x="502" y="1266"/>
                    <a:pt x="469" y="1258"/>
                    <a:pt x="435" y="1234"/>
                  </a:cubicBezTo>
                  <a:cubicBezTo>
                    <a:pt x="398" y="1208"/>
                    <a:pt x="379" y="1179"/>
                    <a:pt x="379" y="1148"/>
                  </a:cubicBezTo>
                  <a:cubicBezTo>
                    <a:pt x="379" y="1128"/>
                    <a:pt x="386" y="1099"/>
                    <a:pt x="420" y="1069"/>
                  </a:cubicBezTo>
                  <a:cubicBezTo>
                    <a:pt x="381" y="1016"/>
                    <a:pt x="384" y="942"/>
                    <a:pt x="431" y="894"/>
                  </a:cubicBezTo>
                  <a:cubicBezTo>
                    <a:pt x="451" y="875"/>
                    <a:pt x="451" y="875"/>
                    <a:pt x="451" y="875"/>
                  </a:cubicBezTo>
                  <a:cubicBezTo>
                    <a:pt x="451" y="875"/>
                    <a:pt x="451" y="875"/>
                    <a:pt x="451" y="875"/>
                  </a:cubicBezTo>
                  <a:cubicBezTo>
                    <a:pt x="797" y="529"/>
                    <a:pt x="797" y="529"/>
                    <a:pt x="797" y="529"/>
                  </a:cubicBezTo>
                  <a:cubicBezTo>
                    <a:pt x="780" y="448"/>
                    <a:pt x="804" y="364"/>
                    <a:pt x="863" y="306"/>
                  </a:cubicBezTo>
                  <a:cubicBezTo>
                    <a:pt x="958" y="211"/>
                    <a:pt x="1113" y="211"/>
                    <a:pt x="1208" y="306"/>
                  </a:cubicBezTo>
                  <a:cubicBezTo>
                    <a:pt x="1303" y="401"/>
                    <a:pt x="1303" y="556"/>
                    <a:pt x="1208" y="651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36"/>
            <p:cNvSpPr/>
            <p:nvPr/>
          </p:nvSpPr>
          <p:spPr>
            <a:xfrm>
              <a:off x="4062" y="2128"/>
              <a:ext cx="70" cy="69"/>
            </a:xfrm>
            <a:custGeom>
              <a:rect b="b" l="l" r="r" t="t"/>
              <a:pathLst>
                <a:path extrusionOk="0" h="69" w="70">
                  <a:moveTo>
                    <a:pt x="21" y="69"/>
                  </a:moveTo>
                  <a:lnTo>
                    <a:pt x="70" y="21"/>
                  </a:lnTo>
                  <a:lnTo>
                    <a:pt x="49" y="0"/>
                  </a:lnTo>
                  <a:lnTo>
                    <a:pt x="0" y="49"/>
                  </a:lnTo>
                  <a:lnTo>
                    <a:pt x="21" y="69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36"/>
          <p:cNvGrpSpPr/>
          <p:nvPr/>
        </p:nvGrpSpPr>
        <p:grpSpPr>
          <a:xfrm>
            <a:off x="9198755" y="2001844"/>
            <a:ext cx="434084" cy="433851"/>
            <a:chOff x="6543" y="655"/>
            <a:chExt cx="228" cy="228"/>
          </a:xfrm>
        </p:grpSpPr>
        <p:sp>
          <p:nvSpPr>
            <p:cNvPr id="882" name="Google Shape;882;p136"/>
            <p:cNvSpPr/>
            <p:nvPr/>
          </p:nvSpPr>
          <p:spPr>
            <a:xfrm>
              <a:off x="6593" y="715"/>
              <a:ext cx="127" cy="108"/>
            </a:xfrm>
            <a:custGeom>
              <a:rect b="b" l="l" r="r" t="t"/>
              <a:pathLst>
                <a:path extrusionOk="0" h="879" w="1037">
                  <a:moveTo>
                    <a:pt x="519" y="0"/>
                  </a:moveTo>
                  <a:cubicBezTo>
                    <a:pt x="381" y="0"/>
                    <a:pt x="251" y="40"/>
                    <a:pt x="153" y="112"/>
                  </a:cubicBezTo>
                  <a:cubicBezTo>
                    <a:pt x="55" y="185"/>
                    <a:pt x="0" y="282"/>
                    <a:pt x="0" y="386"/>
                  </a:cubicBezTo>
                  <a:cubicBezTo>
                    <a:pt x="0" y="490"/>
                    <a:pt x="55" y="587"/>
                    <a:pt x="153" y="660"/>
                  </a:cubicBezTo>
                  <a:cubicBezTo>
                    <a:pt x="251" y="733"/>
                    <a:pt x="381" y="772"/>
                    <a:pt x="519" y="772"/>
                  </a:cubicBezTo>
                  <a:cubicBezTo>
                    <a:pt x="527" y="773"/>
                    <a:pt x="534" y="772"/>
                    <a:pt x="542" y="772"/>
                  </a:cubicBezTo>
                  <a:cubicBezTo>
                    <a:pt x="573" y="771"/>
                    <a:pt x="602" y="768"/>
                    <a:pt x="630" y="763"/>
                  </a:cubicBezTo>
                  <a:cubicBezTo>
                    <a:pt x="631" y="763"/>
                    <a:pt x="632" y="763"/>
                    <a:pt x="633" y="763"/>
                  </a:cubicBezTo>
                  <a:cubicBezTo>
                    <a:pt x="637" y="763"/>
                    <a:pt x="641" y="764"/>
                    <a:pt x="645" y="767"/>
                  </a:cubicBezTo>
                  <a:cubicBezTo>
                    <a:pt x="668" y="782"/>
                    <a:pt x="693" y="797"/>
                    <a:pt x="720" y="812"/>
                  </a:cubicBezTo>
                  <a:cubicBezTo>
                    <a:pt x="777" y="841"/>
                    <a:pt x="838" y="863"/>
                    <a:pt x="902" y="879"/>
                  </a:cubicBezTo>
                  <a:cubicBezTo>
                    <a:pt x="908" y="879"/>
                    <a:pt x="911" y="877"/>
                    <a:pt x="913" y="874"/>
                  </a:cubicBezTo>
                  <a:cubicBezTo>
                    <a:pt x="916" y="870"/>
                    <a:pt x="916" y="866"/>
                    <a:pt x="913" y="862"/>
                  </a:cubicBezTo>
                  <a:cubicBezTo>
                    <a:pt x="911" y="859"/>
                    <a:pt x="886" y="824"/>
                    <a:pt x="861" y="769"/>
                  </a:cubicBezTo>
                  <a:cubicBezTo>
                    <a:pt x="853" y="751"/>
                    <a:pt x="845" y="731"/>
                    <a:pt x="838" y="709"/>
                  </a:cubicBezTo>
                  <a:cubicBezTo>
                    <a:pt x="835" y="700"/>
                    <a:pt x="838" y="690"/>
                    <a:pt x="846" y="686"/>
                  </a:cubicBezTo>
                  <a:cubicBezTo>
                    <a:pt x="859" y="678"/>
                    <a:pt x="872" y="669"/>
                    <a:pt x="884" y="660"/>
                  </a:cubicBezTo>
                  <a:cubicBezTo>
                    <a:pt x="889" y="657"/>
                    <a:pt x="893" y="654"/>
                    <a:pt x="897" y="650"/>
                  </a:cubicBezTo>
                  <a:cubicBezTo>
                    <a:pt x="897" y="650"/>
                    <a:pt x="897" y="650"/>
                    <a:pt x="897" y="650"/>
                  </a:cubicBezTo>
                  <a:cubicBezTo>
                    <a:pt x="987" y="578"/>
                    <a:pt x="1037" y="485"/>
                    <a:pt x="1037" y="386"/>
                  </a:cubicBezTo>
                  <a:cubicBezTo>
                    <a:pt x="1037" y="282"/>
                    <a:pt x="983" y="185"/>
                    <a:pt x="884" y="112"/>
                  </a:cubicBezTo>
                  <a:cubicBezTo>
                    <a:pt x="786" y="40"/>
                    <a:pt x="657" y="0"/>
                    <a:pt x="519" y="0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36"/>
            <p:cNvSpPr/>
            <p:nvPr/>
          </p:nvSpPr>
          <p:spPr>
            <a:xfrm>
              <a:off x="6543" y="655"/>
              <a:ext cx="228" cy="228"/>
            </a:xfrm>
            <a:custGeom>
              <a:rect b="b" l="l" r="r" t="t"/>
              <a:pathLst>
                <a:path extrusionOk="0" h="1861" w="1862">
                  <a:moveTo>
                    <a:pt x="931" y="0"/>
                  </a:moveTo>
                  <a:cubicBezTo>
                    <a:pt x="417" y="0"/>
                    <a:pt x="0" y="417"/>
                    <a:pt x="0" y="931"/>
                  </a:cubicBezTo>
                  <a:cubicBezTo>
                    <a:pt x="0" y="1445"/>
                    <a:pt x="417" y="1861"/>
                    <a:pt x="931" y="1861"/>
                  </a:cubicBezTo>
                  <a:cubicBezTo>
                    <a:pt x="1445" y="1861"/>
                    <a:pt x="1862" y="1445"/>
                    <a:pt x="1862" y="931"/>
                  </a:cubicBezTo>
                  <a:cubicBezTo>
                    <a:pt x="1862" y="417"/>
                    <a:pt x="1445" y="0"/>
                    <a:pt x="931" y="0"/>
                  </a:cubicBezTo>
                  <a:close/>
                  <a:moveTo>
                    <a:pt x="1334" y="1172"/>
                  </a:moveTo>
                  <a:cubicBezTo>
                    <a:pt x="1329" y="1176"/>
                    <a:pt x="1324" y="1180"/>
                    <a:pt x="1319" y="1184"/>
                  </a:cubicBezTo>
                  <a:cubicBezTo>
                    <a:pt x="1311" y="1190"/>
                    <a:pt x="1302" y="1196"/>
                    <a:pt x="1293" y="1202"/>
                  </a:cubicBezTo>
                  <a:cubicBezTo>
                    <a:pt x="1298" y="1217"/>
                    <a:pt x="1304" y="1231"/>
                    <a:pt x="1310" y="1244"/>
                  </a:cubicBezTo>
                  <a:cubicBezTo>
                    <a:pt x="1334" y="1297"/>
                    <a:pt x="1357" y="1329"/>
                    <a:pt x="1357" y="1329"/>
                  </a:cubicBezTo>
                  <a:cubicBezTo>
                    <a:pt x="1370" y="1346"/>
                    <a:pt x="1370" y="1370"/>
                    <a:pt x="1358" y="1387"/>
                  </a:cubicBezTo>
                  <a:cubicBezTo>
                    <a:pt x="1349" y="1402"/>
                    <a:pt x="1333" y="1410"/>
                    <a:pt x="1316" y="1410"/>
                  </a:cubicBezTo>
                  <a:cubicBezTo>
                    <a:pt x="1312" y="1410"/>
                    <a:pt x="1308" y="1409"/>
                    <a:pt x="1304" y="1409"/>
                  </a:cubicBezTo>
                  <a:cubicBezTo>
                    <a:pt x="1237" y="1393"/>
                    <a:pt x="1173" y="1369"/>
                    <a:pt x="1114" y="1338"/>
                  </a:cubicBezTo>
                  <a:cubicBezTo>
                    <a:pt x="1088" y="1324"/>
                    <a:pt x="1063" y="1310"/>
                    <a:pt x="1041" y="1295"/>
                  </a:cubicBezTo>
                  <a:cubicBezTo>
                    <a:pt x="1014" y="1299"/>
                    <a:pt x="985" y="1302"/>
                    <a:pt x="956" y="1303"/>
                  </a:cubicBezTo>
                  <a:cubicBezTo>
                    <a:pt x="948" y="1303"/>
                    <a:pt x="939" y="1303"/>
                    <a:pt x="931" y="1303"/>
                  </a:cubicBezTo>
                  <a:cubicBezTo>
                    <a:pt x="784" y="1303"/>
                    <a:pt x="646" y="1261"/>
                    <a:pt x="542" y="1183"/>
                  </a:cubicBezTo>
                  <a:cubicBezTo>
                    <a:pt x="433" y="1103"/>
                    <a:pt x="373" y="994"/>
                    <a:pt x="373" y="877"/>
                  </a:cubicBezTo>
                  <a:cubicBezTo>
                    <a:pt x="373" y="760"/>
                    <a:pt x="433" y="652"/>
                    <a:pt x="542" y="571"/>
                  </a:cubicBezTo>
                  <a:cubicBezTo>
                    <a:pt x="646" y="494"/>
                    <a:pt x="784" y="451"/>
                    <a:pt x="931" y="451"/>
                  </a:cubicBezTo>
                  <a:cubicBezTo>
                    <a:pt x="1077" y="451"/>
                    <a:pt x="1215" y="494"/>
                    <a:pt x="1320" y="571"/>
                  </a:cubicBezTo>
                  <a:cubicBezTo>
                    <a:pt x="1429" y="652"/>
                    <a:pt x="1489" y="760"/>
                    <a:pt x="1489" y="877"/>
                  </a:cubicBezTo>
                  <a:cubicBezTo>
                    <a:pt x="1489" y="988"/>
                    <a:pt x="1434" y="1093"/>
                    <a:pt x="1334" y="117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4" name="Google Shape;884;p136"/>
          <p:cNvGrpSpPr/>
          <p:nvPr/>
        </p:nvGrpSpPr>
        <p:grpSpPr>
          <a:xfrm>
            <a:off x="3118907" y="4224283"/>
            <a:ext cx="431443" cy="433634"/>
            <a:chOff x="6987" y="2047"/>
            <a:chExt cx="227" cy="227"/>
          </a:xfrm>
        </p:grpSpPr>
        <p:sp>
          <p:nvSpPr>
            <p:cNvPr id="885" name="Google Shape;885;p136"/>
            <p:cNvSpPr/>
            <p:nvPr/>
          </p:nvSpPr>
          <p:spPr>
            <a:xfrm>
              <a:off x="7030" y="2124"/>
              <a:ext cx="106" cy="106"/>
            </a:xfrm>
            <a:custGeom>
              <a:rect b="b" l="l" r="r" t="t"/>
              <a:pathLst>
                <a:path extrusionOk="0" h="721" w="721">
                  <a:moveTo>
                    <a:pt x="642" y="370"/>
                  </a:moveTo>
                  <a:cubicBezTo>
                    <a:pt x="642" y="361"/>
                    <a:pt x="642" y="351"/>
                    <a:pt x="641" y="342"/>
                  </a:cubicBezTo>
                  <a:cubicBezTo>
                    <a:pt x="640" y="326"/>
                    <a:pt x="640" y="326"/>
                    <a:pt x="640" y="326"/>
                  </a:cubicBezTo>
                  <a:cubicBezTo>
                    <a:pt x="639" y="316"/>
                    <a:pt x="638" y="306"/>
                    <a:pt x="635" y="297"/>
                  </a:cubicBezTo>
                  <a:cubicBezTo>
                    <a:pt x="633" y="290"/>
                    <a:pt x="636" y="282"/>
                    <a:pt x="643" y="278"/>
                  </a:cubicBezTo>
                  <a:cubicBezTo>
                    <a:pt x="666" y="266"/>
                    <a:pt x="687" y="254"/>
                    <a:pt x="706" y="240"/>
                  </a:cubicBezTo>
                  <a:cubicBezTo>
                    <a:pt x="698" y="218"/>
                    <a:pt x="688" y="196"/>
                    <a:pt x="673" y="171"/>
                  </a:cubicBezTo>
                  <a:cubicBezTo>
                    <a:pt x="649" y="177"/>
                    <a:pt x="626" y="185"/>
                    <a:pt x="604" y="194"/>
                  </a:cubicBezTo>
                  <a:cubicBezTo>
                    <a:pt x="598" y="196"/>
                    <a:pt x="590" y="194"/>
                    <a:pt x="585" y="189"/>
                  </a:cubicBezTo>
                  <a:cubicBezTo>
                    <a:pt x="578" y="180"/>
                    <a:pt x="578" y="180"/>
                    <a:pt x="578" y="180"/>
                  </a:cubicBezTo>
                  <a:cubicBezTo>
                    <a:pt x="572" y="173"/>
                    <a:pt x="567" y="167"/>
                    <a:pt x="560" y="161"/>
                  </a:cubicBezTo>
                  <a:cubicBezTo>
                    <a:pt x="550" y="150"/>
                    <a:pt x="541" y="143"/>
                    <a:pt x="532" y="136"/>
                  </a:cubicBezTo>
                  <a:cubicBezTo>
                    <a:pt x="526" y="132"/>
                    <a:pt x="523" y="123"/>
                    <a:pt x="526" y="116"/>
                  </a:cubicBezTo>
                  <a:cubicBezTo>
                    <a:pt x="536" y="94"/>
                    <a:pt x="543" y="71"/>
                    <a:pt x="550" y="47"/>
                  </a:cubicBezTo>
                  <a:cubicBezTo>
                    <a:pt x="530" y="35"/>
                    <a:pt x="508" y="25"/>
                    <a:pt x="480" y="15"/>
                  </a:cubicBezTo>
                  <a:cubicBezTo>
                    <a:pt x="466" y="35"/>
                    <a:pt x="453" y="56"/>
                    <a:pt x="442" y="77"/>
                  </a:cubicBezTo>
                  <a:cubicBezTo>
                    <a:pt x="439" y="83"/>
                    <a:pt x="431" y="87"/>
                    <a:pt x="424" y="86"/>
                  </a:cubicBezTo>
                  <a:cubicBezTo>
                    <a:pt x="417" y="84"/>
                    <a:pt x="417" y="84"/>
                    <a:pt x="417" y="84"/>
                  </a:cubicBezTo>
                  <a:cubicBezTo>
                    <a:pt x="408" y="82"/>
                    <a:pt x="398" y="80"/>
                    <a:pt x="387" y="80"/>
                  </a:cubicBezTo>
                  <a:cubicBezTo>
                    <a:pt x="373" y="79"/>
                    <a:pt x="361" y="78"/>
                    <a:pt x="350" y="79"/>
                  </a:cubicBezTo>
                  <a:cubicBezTo>
                    <a:pt x="342" y="81"/>
                    <a:pt x="335" y="75"/>
                    <a:pt x="333" y="68"/>
                  </a:cubicBezTo>
                  <a:cubicBezTo>
                    <a:pt x="326" y="45"/>
                    <a:pt x="317" y="22"/>
                    <a:pt x="306" y="0"/>
                  </a:cubicBezTo>
                  <a:cubicBezTo>
                    <a:pt x="282" y="4"/>
                    <a:pt x="257" y="10"/>
                    <a:pt x="232" y="20"/>
                  </a:cubicBezTo>
                  <a:cubicBezTo>
                    <a:pt x="234" y="45"/>
                    <a:pt x="238" y="69"/>
                    <a:pt x="243" y="92"/>
                  </a:cubicBezTo>
                  <a:cubicBezTo>
                    <a:pt x="244" y="99"/>
                    <a:pt x="241" y="106"/>
                    <a:pt x="235" y="110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0" y="118"/>
                    <a:pt x="211" y="123"/>
                    <a:pt x="203" y="129"/>
                  </a:cubicBezTo>
                  <a:cubicBezTo>
                    <a:pt x="194" y="135"/>
                    <a:pt x="186" y="141"/>
                    <a:pt x="179" y="148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7" y="158"/>
                    <a:pt x="159" y="158"/>
                    <a:pt x="153" y="155"/>
                  </a:cubicBezTo>
                  <a:cubicBezTo>
                    <a:pt x="133" y="142"/>
                    <a:pt x="112" y="131"/>
                    <a:pt x="89" y="120"/>
                  </a:cubicBezTo>
                  <a:cubicBezTo>
                    <a:pt x="73" y="139"/>
                    <a:pt x="58" y="160"/>
                    <a:pt x="45" y="183"/>
                  </a:cubicBezTo>
                  <a:cubicBezTo>
                    <a:pt x="63" y="201"/>
                    <a:pt x="81" y="217"/>
                    <a:pt x="100" y="231"/>
                  </a:cubicBezTo>
                  <a:cubicBezTo>
                    <a:pt x="106" y="235"/>
                    <a:pt x="108" y="243"/>
                    <a:pt x="105" y="25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99" y="267"/>
                    <a:pt x="95" y="276"/>
                    <a:pt x="93" y="285"/>
                  </a:cubicBezTo>
                  <a:cubicBezTo>
                    <a:pt x="90" y="298"/>
                    <a:pt x="88" y="309"/>
                    <a:pt x="86" y="322"/>
                  </a:cubicBezTo>
                  <a:cubicBezTo>
                    <a:pt x="85" y="329"/>
                    <a:pt x="79" y="336"/>
                    <a:pt x="72" y="337"/>
                  </a:cubicBezTo>
                  <a:cubicBezTo>
                    <a:pt x="49" y="340"/>
                    <a:pt x="26" y="345"/>
                    <a:pt x="0" y="351"/>
                  </a:cubicBezTo>
                  <a:cubicBezTo>
                    <a:pt x="0" y="378"/>
                    <a:pt x="2" y="403"/>
                    <a:pt x="7" y="428"/>
                  </a:cubicBezTo>
                  <a:cubicBezTo>
                    <a:pt x="31" y="430"/>
                    <a:pt x="55" y="431"/>
                    <a:pt x="80" y="430"/>
                  </a:cubicBezTo>
                  <a:cubicBezTo>
                    <a:pt x="88" y="431"/>
                    <a:pt x="94" y="434"/>
                    <a:pt x="96" y="441"/>
                  </a:cubicBezTo>
                  <a:cubicBezTo>
                    <a:pt x="100" y="452"/>
                    <a:pt x="104" y="464"/>
                    <a:pt x="110" y="476"/>
                  </a:cubicBezTo>
                  <a:cubicBezTo>
                    <a:pt x="114" y="486"/>
                    <a:pt x="120" y="495"/>
                    <a:pt x="125" y="504"/>
                  </a:cubicBezTo>
                  <a:cubicBezTo>
                    <a:pt x="128" y="509"/>
                    <a:pt x="128" y="509"/>
                    <a:pt x="128" y="509"/>
                  </a:cubicBezTo>
                  <a:cubicBezTo>
                    <a:pt x="132" y="516"/>
                    <a:pt x="131" y="524"/>
                    <a:pt x="126" y="529"/>
                  </a:cubicBezTo>
                  <a:cubicBezTo>
                    <a:pt x="110" y="546"/>
                    <a:pt x="95" y="565"/>
                    <a:pt x="81" y="586"/>
                  </a:cubicBezTo>
                  <a:cubicBezTo>
                    <a:pt x="99" y="608"/>
                    <a:pt x="117" y="626"/>
                    <a:pt x="135" y="640"/>
                  </a:cubicBezTo>
                  <a:cubicBezTo>
                    <a:pt x="155" y="626"/>
                    <a:pt x="174" y="611"/>
                    <a:pt x="192" y="595"/>
                  </a:cubicBezTo>
                  <a:cubicBezTo>
                    <a:pt x="198" y="589"/>
                    <a:pt x="206" y="589"/>
                    <a:pt x="213" y="593"/>
                  </a:cubicBezTo>
                  <a:cubicBezTo>
                    <a:pt x="222" y="599"/>
                    <a:pt x="232" y="605"/>
                    <a:pt x="245" y="611"/>
                  </a:cubicBezTo>
                  <a:cubicBezTo>
                    <a:pt x="254" y="616"/>
                    <a:pt x="263" y="619"/>
                    <a:pt x="272" y="622"/>
                  </a:cubicBezTo>
                  <a:cubicBezTo>
                    <a:pt x="280" y="625"/>
                    <a:pt x="280" y="625"/>
                    <a:pt x="280" y="625"/>
                  </a:cubicBezTo>
                  <a:cubicBezTo>
                    <a:pt x="287" y="627"/>
                    <a:pt x="292" y="634"/>
                    <a:pt x="291" y="641"/>
                  </a:cubicBezTo>
                  <a:cubicBezTo>
                    <a:pt x="291" y="665"/>
                    <a:pt x="291" y="690"/>
                    <a:pt x="293" y="713"/>
                  </a:cubicBezTo>
                  <a:cubicBezTo>
                    <a:pt x="322" y="719"/>
                    <a:pt x="347" y="721"/>
                    <a:pt x="370" y="720"/>
                  </a:cubicBezTo>
                  <a:cubicBezTo>
                    <a:pt x="376" y="698"/>
                    <a:pt x="381" y="674"/>
                    <a:pt x="384" y="649"/>
                  </a:cubicBezTo>
                  <a:cubicBezTo>
                    <a:pt x="385" y="641"/>
                    <a:pt x="392" y="635"/>
                    <a:pt x="399" y="635"/>
                  </a:cubicBezTo>
                  <a:cubicBezTo>
                    <a:pt x="409" y="634"/>
                    <a:pt x="419" y="631"/>
                    <a:pt x="429" y="629"/>
                  </a:cubicBezTo>
                  <a:cubicBezTo>
                    <a:pt x="444" y="625"/>
                    <a:pt x="444" y="625"/>
                    <a:pt x="444" y="625"/>
                  </a:cubicBezTo>
                  <a:cubicBezTo>
                    <a:pt x="453" y="622"/>
                    <a:pt x="462" y="619"/>
                    <a:pt x="470" y="616"/>
                  </a:cubicBezTo>
                  <a:cubicBezTo>
                    <a:pt x="477" y="612"/>
                    <a:pt x="485" y="614"/>
                    <a:pt x="490" y="620"/>
                  </a:cubicBezTo>
                  <a:cubicBezTo>
                    <a:pt x="505" y="640"/>
                    <a:pt x="521" y="658"/>
                    <a:pt x="538" y="675"/>
                  </a:cubicBezTo>
                  <a:cubicBezTo>
                    <a:pt x="560" y="663"/>
                    <a:pt x="581" y="648"/>
                    <a:pt x="601" y="631"/>
                  </a:cubicBezTo>
                  <a:cubicBezTo>
                    <a:pt x="591" y="609"/>
                    <a:pt x="579" y="587"/>
                    <a:pt x="566" y="567"/>
                  </a:cubicBezTo>
                  <a:cubicBezTo>
                    <a:pt x="562" y="560"/>
                    <a:pt x="563" y="552"/>
                    <a:pt x="569" y="546"/>
                  </a:cubicBezTo>
                  <a:cubicBezTo>
                    <a:pt x="574" y="541"/>
                    <a:pt x="579" y="535"/>
                    <a:pt x="584" y="528"/>
                  </a:cubicBezTo>
                  <a:cubicBezTo>
                    <a:pt x="586" y="525"/>
                    <a:pt x="589" y="521"/>
                    <a:pt x="592" y="518"/>
                  </a:cubicBezTo>
                  <a:cubicBezTo>
                    <a:pt x="594" y="514"/>
                    <a:pt x="596" y="510"/>
                    <a:pt x="599" y="507"/>
                  </a:cubicBezTo>
                  <a:cubicBezTo>
                    <a:pt x="603" y="500"/>
                    <a:pt x="607" y="494"/>
                    <a:pt x="610" y="487"/>
                  </a:cubicBezTo>
                  <a:cubicBezTo>
                    <a:pt x="614" y="479"/>
                    <a:pt x="621" y="475"/>
                    <a:pt x="629" y="477"/>
                  </a:cubicBezTo>
                  <a:cubicBezTo>
                    <a:pt x="653" y="482"/>
                    <a:pt x="677" y="486"/>
                    <a:pt x="701" y="488"/>
                  </a:cubicBezTo>
                  <a:cubicBezTo>
                    <a:pt x="710" y="464"/>
                    <a:pt x="717" y="439"/>
                    <a:pt x="721" y="414"/>
                  </a:cubicBezTo>
                  <a:cubicBezTo>
                    <a:pt x="699" y="404"/>
                    <a:pt x="676" y="395"/>
                    <a:pt x="653" y="387"/>
                  </a:cubicBezTo>
                  <a:cubicBezTo>
                    <a:pt x="646" y="385"/>
                    <a:pt x="641" y="378"/>
                    <a:pt x="642" y="370"/>
                  </a:cubicBezTo>
                  <a:close/>
                  <a:moveTo>
                    <a:pt x="362" y="420"/>
                  </a:moveTo>
                  <a:cubicBezTo>
                    <a:pt x="328" y="420"/>
                    <a:pt x="300" y="393"/>
                    <a:pt x="300" y="359"/>
                  </a:cubicBezTo>
                  <a:cubicBezTo>
                    <a:pt x="300" y="326"/>
                    <a:pt x="328" y="298"/>
                    <a:pt x="362" y="298"/>
                  </a:cubicBezTo>
                  <a:cubicBezTo>
                    <a:pt x="395" y="298"/>
                    <a:pt x="423" y="326"/>
                    <a:pt x="423" y="359"/>
                  </a:cubicBezTo>
                  <a:cubicBezTo>
                    <a:pt x="423" y="393"/>
                    <a:pt x="395" y="420"/>
                    <a:pt x="362" y="420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36"/>
            <p:cNvSpPr/>
            <p:nvPr/>
          </p:nvSpPr>
          <p:spPr>
            <a:xfrm>
              <a:off x="7079" y="2173"/>
              <a:ext cx="0" cy="0"/>
            </a:xfrm>
            <a:prstGeom prst="ellipse">
              <a:avLst/>
            </a:pr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36"/>
            <p:cNvSpPr/>
            <p:nvPr/>
          </p:nvSpPr>
          <p:spPr>
            <a:xfrm>
              <a:off x="6987" y="2047"/>
              <a:ext cx="227" cy="227"/>
            </a:xfrm>
            <a:custGeom>
              <a:rect b="b" l="l" r="r" t="t"/>
              <a:pathLst>
                <a:path extrusionOk="0" h="1538" w="1537">
                  <a:moveTo>
                    <a:pt x="769" y="0"/>
                  </a:moveTo>
                  <a:cubicBezTo>
                    <a:pt x="344" y="0"/>
                    <a:pt x="0" y="345"/>
                    <a:pt x="0" y="769"/>
                  </a:cubicBezTo>
                  <a:cubicBezTo>
                    <a:pt x="0" y="1194"/>
                    <a:pt x="344" y="1538"/>
                    <a:pt x="769" y="1538"/>
                  </a:cubicBezTo>
                  <a:cubicBezTo>
                    <a:pt x="1193" y="1538"/>
                    <a:pt x="1537" y="1194"/>
                    <a:pt x="1537" y="769"/>
                  </a:cubicBezTo>
                  <a:cubicBezTo>
                    <a:pt x="1537" y="345"/>
                    <a:pt x="1193" y="0"/>
                    <a:pt x="769" y="0"/>
                  </a:cubicBezTo>
                  <a:close/>
                  <a:moveTo>
                    <a:pt x="1016" y="1036"/>
                  </a:moveTo>
                  <a:cubicBezTo>
                    <a:pt x="1013" y="1042"/>
                    <a:pt x="1007" y="1047"/>
                    <a:pt x="1000" y="1046"/>
                  </a:cubicBezTo>
                  <a:cubicBezTo>
                    <a:pt x="975" y="1044"/>
                    <a:pt x="949" y="1041"/>
                    <a:pt x="923" y="1036"/>
                  </a:cubicBezTo>
                  <a:cubicBezTo>
                    <a:pt x="921" y="1040"/>
                    <a:pt x="918" y="1044"/>
                    <a:pt x="915" y="1049"/>
                  </a:cubicBezTo>
                  <a:cubicBezTo>
                    <a:pt x="913" y="1052"/>
                    <a:pt x="911" y="1056"/>
                    <a:pt x="908" y="1060"/>
                  </a:cubicBezTo>
                  <a:cubicBezTo>
                    <a:pt x="908" y="1061"/>
                    <a:pt x="908" y="1061"/>
                    <a:pt x="907" y="1062"/>
                  </a:cubicBezTo>
                  <a:cubicBezTo>
                    <a:pt x="904" y="1065"/>
                    <a:pt x="902" y="1069"/>
                    <a:pt x="899" y="1072"/>
                  </a:cubicBezTo>
                  <a:cubicBezTo>
                    <a:pt x="896" y="1076"/>
                    <a:pt x="893" y="1080"/>
                    <a:pt x="890" y="1084"/>
                  </a:cubicBezTo>
                  <a:cubicBezTo>
                    <a:pt x="903" y="1106"/>
                    <a:pt x="915" y="1129"/>
                    <a:pt x="925" y="1152"/>
                  </a:cubicBezTo>
                  <a:cubicBezTo>
                    <a:pt x="928" y="1159"/>
                    <a:pt x="927" y="1167"/>
                    <a:pt x="921" y="1171"/>
                  </a:cubicBezTo>
                  <a:cubicBezTo>
                    <a:pt x="894" y="1197"/>
                    <a:pt x="864" y="1218"/>
                    <a:pt x="832" y="1234"/>
                  </a:cubicBezTo>
                  <a:cubicBezTo>
                    <a:pt x="826" y="1237"/>
                    <a:pt x="818" y="1236"/>
                    <a:pt x="813" y="1231"/>
                  </a:cubicBezTo>
                  <a:cubicBezTo>
                    <a:pt x="795" y="1214"/>
                    <a:pt x="777" y="1195"/>
                    <a:pt x="761" y="1175"/>
                  </a:cubicBezTo>
                  <a:cubicBezTo>
                    <a:pt x="755" y="1177"/>
                    <a:pt x="749" y="1178"/>
                    <a:pt x="743" y="1180"/>
                  </a:cubicBezTo>
                  <a:cubicBezTo>
                    <a:pt x="725" y="1185"/>
                    <a:pt x="725" y="1185"/>
                    <a:pt x="725" y="1185"/>
                  </a:cubicBezTo>
                  <a:cubicBezTo>
                    <a:pt x="718" y="1187"/>
                    <a:pt x="711" y="1188"/>
                    <a:pt x="704" y="1190"/>
                  </a:cubicBezTo>
                  <a:cubicBezTo>
                    <a:pt x="700" y="1216"/>
                    <a:pt x="694" y="1241"/>
                    <a:pt x="687" y="1265"/>
                  </a:cubicBezTo>
                  <a:cubicBezTo>
                    <a:pt x="685" y="1271"/>
                    <a:pt x="680" y="1276"/>
                    <a:pt x="673" y="1277"/>
                  </a:cubicBezTo>
                  <a:cubicBezTo>
                    <a:pt x="666" y="1277"/>
                    <a:pt x="658" y="1277"/>
                    <a:pt x="651" y="1277"/>
                  </a:cubicBezTo>
                  <a:cubicBezTo>
                    <a:pt x="624" y="1277"/>
                    <a:pt x="596" y="1274"/>
                    <a:pt x="564" y="1267"/>
                  </a:cubicBezTo>
                  <a:cubicBezTo>
                    <a:pt x="557" y="1266"/>
                    <a:pt x="552" y="1260"/>
                    <a:pt x="551" y="1253"/>
                  </a:cubicBezTo>
                  <a:cubicBezTo>
                    <a:pt x="548" y="1228"/>
                    <a:pt x="547" y="1202"/>
                    <a:pt x="547" y="1176"/>
                  </a:cubicBezTo>
                  <a:cubicBezTo>
                    <a:pt x="538" y="1173"/>
                    <a:pt x="528" y="1169"/>
                    <a:pt x="519" y="1165"/>
                  </a:cubicBezTo>
                  <a:cubicBezTo>
                    <a:pt x="510" y="1160"/>
                    <a:pt x="502" y="1156"/>
                    <a:pt x="494" y="1151"/>
                  </a:cubicBezTo>
                  <a:cubicBezTo>
                    <a:pt x="474" y="1168"/>
                    <a:pt x="454" y="1184"/>
                    <a:pt x="433" y="1198"/>
                  </a:cubicBezTo>
                  <a:cubicBezTo>
                    <a:pt x="427" y="1202"/>
                    <a:pt x="420" y="1202"/>
                    <a:pt x="414" y="1198"/>
                  </a:cubicBezTo>
                  <a:cubicBezTo>
                    <a:pt x="388" y="1179"/>
                    <a:pt x="363" y="1154"/>
                    <a:pt x="337" y="1121"/>
                  </a:cubicBezTo>
                  <a:cubicBezTo>
                    <a:pt x="332" y="1115"/>
                    <a:pt x="332" y="1107"/>
                    <a:pt x="336" y="1101"/>
                  </a:cubicBezTo>
                  <a:cubicBezTo>
                    <a:pt x="351" y="1079"/>
                    <a:pt x="366" y="1059"/>
                    <a:pt x="383" y="1040"/>
                  </a:cubicBezTo>
                  <a:cubicBezTo>
                    <a:pt x="378" y="1031"/>
                    <a:pt x="373" y="1023"/>
                    <a:pt x="369" y="1014"/>
                  </a:cubicBezTo>
                  <a:cubicBezTo>
                    <a:pt x="364" y="1005"/>
                    <a:pt x="361" y="996"/>
                    <a:pt x="358" y="987"/>
                  </a:cubicBezTo>
                  <a:cubicBezTo>
                    <a:pt x="332" y="987"/>
                    <a:pt x="307" y="986"/>
                    <a:pt x="281" y="983"/>
                  </a:cubicBezTo>
                  <a:cubicBezTo>
                    <a:pt x="274" y="983"/>
                    <a:pt x="268" y="978"/>
                    <a:pt x="267" y="971"/>
                  </a:cubicBezTo>
                  <a:cubicBezTo>
                    <a:pt x="258" y="937"/>
                    <a:pt x="255" y="900"/>
                    <a:pt x="257" y="862"/>
                  </a:cubicBezTo>
                  <a:cubicBezTo>
                    <a:pt x="257" y="855"/>
                    <a:pt x="262" y="849"/>
                    <a:pt x="269" y="847"/>
                  </a:cubicBezTo>
                  <a:cubicBezTo>
                    <a:pt x="296" y="839"/>
                    <a:pt x="321" y="834"/>
                    <a:pt x="344" y="830"/>
                  </a:cubicBezTo>
                  <a:cubicBezTo>
                    <a:pt x="346" y="820"/>
                    <a:pt x="347" y="810"/>
                    <a:pt x="350" y="801"/>
                  </a:cubicBezTo>
                  <a:cubicBezTo>
                    <a:pt x="352" y="792"/>
                    <a:pt x="356" y="783"/>
                    <a:pt x="359" y="774"/>
                  </a:cubicBezTo>
                  <a:cubicBezTo>
                    <a:pt x="340" y="758"/>
                    <a:pt x="321" y="741"/>
                    <a:pt x="302" y="721"/>
                  </a:cubicBezTo>
                  <a:cubicBezTo>
                    <a:pt x="298" y="716"/>
                    <a:pt x="296" y="709"/>
                    <a:pt x="300" y="702"/>
                  </a:cubicBezTo>
                  <a:cubicBezTo>
                    <a:pt x="316" y="670"/>
                    <a:pt x="337" y="640"/>
                    <a:pt x="362" y="613"/>
                  </a:cubicBezTo>
                  <a:cubicBezTo>
                    <a:pt x="367" y="608"/>
                    <a:pt x="374" y="606"/>
                    <a:pt x="381" y="609"/>
                  </a:cubicBezTo>
                  <a:cubicBezTo>
                    <a:pt x="405" y="620"/>
                    <a:pt x="428" y="631"/>
                    <a:pt x="449" y="644"/>
                  </a:cubicBezTo>
                  <a:cubicBezTo>
                    <a:pt x="457" y="638"/>
                    <a:pt x="465" y="631"/>
                    <a:pt x="473" y="626"/>
                  </a:cubicBezTo>
                  <a:cubicBezTo>
                    <a:pt x="480" y="621"/>
                    <a:pt x="489" y="616"/>
                    <a:pt x="497" y="611"/>
                  </a:cubicBezTo>
                  <a:cubicBezTo>
                    <a:pt x="493" y="587"/>
                    <a:pt x="489" y="561"/>
                    <a:pt x="487" y="534"/>
                  </a:cubicBezTo>
                  <a:cubicBezTo>
                    <a:pt x="487" y="527"/>
                    <a:pt x="491" y="521"/>
                    <a:pt x="497" y="518"/>
                  </a:cubicBezTo>
                  <a:cubicBezTo>
                    <a:pt x="533" y="503"/>
                    <a:pt x="568" y="494"/>
                    <a:pt x="603" y="490"/>
                  </a:cubicBezTo>
                  <a:cubicBezTo>
                    <a:pt x="610" y="489"/>
                    <a:pt x="617" y="493"/>
                    <a:pt x="620" y="499"/>
                  </a:cubicBezTo>
                  <a:cubicBezTo>
                    <a:pt x="631" y="522"/>
                    <a:pt x="641" y="546"/>
                    <a:pt x="649" y="570"/>
                  </a:cubicBezTo>
                  <a:cubicBezTo>
                    <a:pt x="659" y="570"/>
                    <a:pt x="668" y="570"/>
                    <a:pt x="679" y="571"/>
                  </a:cubicBezTo>
                  <a:cubicBezTo>
                    <a:pt x="688" y="571"/>
                    <a:pt x="698" y="573"/>
                    <a:pt x="708" y="575"/>
                  </a:cubicBezTo>
                  <a:cubicBezTo>
                    <a:pt x="720" y="553"/>
                    <a:pt x="734" y="531"/>
                    <a:pt x="749" y="510"/>
                  </a:cubicBezTo>
                  <a:cubicBezTo>
                    <a:pt x="753" y="504"/>
                    <a:pt x="761" y="502"/>
                    <a:pt x="768" y="504"/>
                  </a:cubicBezTo>
                  <a:cubicBezTo>
                    <a:pt x="809" y="517"/>
                    <a:pt x="840" y="532"/>
                    <a:pt x="867" y="550"/>
                  </a:cubicBezTo>
                  <a:cubicBezTo>
                    <a:pt x="872" y="554"/>
                    <a:pt x="875" y="561"/>
                    <a:pt x="874" y="568"/>
                  </a:cubicBezTo>
                  <a:cubicBezTo>
                    <a:pt x="868" y="593"/>
                    <a:pt x="860" y="617"/>
                    <a:pt x="851" y="641"/>
                  </a:cubicBezTo>
                  <a:cubicBezTo>
                    <a:pt x="857" y="647"/>
                    <a:pt x="865" y="653"/>
                    <a:pt x="872" y="661"/>
                  </a:cubicBezTo>
                  <a:cubicBezTo>
                    <a:pt x="879" y="667"/>
                    <a:pt x="886" y="675"/>
                    <a:pt x="892" y="683"/>
                  </a:cubicBezTo>
                  <a:cubicBezTo>
                    <a:pt x="916" y="674"/>
                    <a:pt x="940" y="666"/>
                    <a:pt x="966" y="659"/>
                  </a:cubicBezTo>
                  <a:cubicBezTo>
                    <a:pt x="973" y="658"/>
                    <a:pt x="980" y="661"/>
                    <a:pt x="984" y="667"/>
                  </a:cubicBezTo>
                  <a:cubicBezTo>
                    <a:pt x="1006" y="703"/>
                    <a:pt x="1021" y="735"/>
                    <a:pt x="1030" y="766"/>
                  </a:cubicBezTo>
                  <a:cubicBezTo>
                    <a:pt x="1032" y="773"/>
                    <a:pt x="1029" y="780"/>
                    <a:pt x="1024" y="784"/>
                  </a:cubicBezTo>
                  <a:cubicBezTo>
                    <a:pt x="1004" y="799"/>
                    <a:pt x="982" y="812"/>
                    <a:pt x="959" y="825"/>
                  </a:cubicBezTo>
                  <a:cubicBezTo>
                    <a:pt x="960" y="832"/>
                    <a:pt x="961" y="839"/>
                    <a:pt x="962" y="846"/>
                  </a:cubicBezTo>
                  <a:cubicBezTo>
                    <a:pt x="963" y="864"/>
                    <a:pt x="963" y="864"/>
                    <a:pt x="963" y="864"/>
                  </a:cubicBezTo>
                  <a:cubicBezTo>
                    <a:pt x="964" y="871"/>
                    <a:pt x="964" y="877"/>
                    <a:pt x="964" y="884"/>
                  </a:cubicBezTo>
                  <a:cubicBezTo>
                    <a:pt x="989" y="892"/>
                    <a:pt x="1013" y="902"/>
                    <a:pt x="1035" y="913"/>
                  </a:cubicBezTo>
                  <a:cubicBezTo>
                    <a:pt x="1042" y="916"/>
                    <a:pt x="1045" y="923"/>
                    <a:pt x="1044" y="930"/>
                  </a:cubicBezTo>
                  <a:cubicBezTo>
                    <a:pt x="1040" y="966"/>
                    <a:pt x="1030" y="1001"/>
                    <a:pt x="1016" y="1036"/>
                  </a:cubicBezTo>
                  <a:close/>
                  <a:moveTo>
                    <a:pt x="1219" y="471"/>
                  </a:moveTo>
                  <a:cubicBezTo>
                    <a:pt x="1211" y="476"/>
                    <a:pt x="1203" y="481"/>
                    <a:pt x="1195" y="484"/>
                  </a:cubicBezTo>
                  <a:cubicBezTo>
                    <a:pt x="1195" y="494"/>
                    <a:pt x="1195" y="494"/>
                    <a:pt x="1195" y="494"/>
                  </a:cubicBezTo>
                  <a:cubicBezTo>
                    <a:pt x="1195" y="495"/>
                    <a:pt x="1195" y="496"/>
                    <a:pt x="1195" y="497"/>
                  </a:cubicBezTo>
                  <a:cubicBezTo>
                    <a:pt x="1192" y="507"/>
                    <a:pt x="1192" y="507"/>
                    <a:pt x="1192" y="507"/>
                  </a:cubicBezTo>
                  <a:cubicBezTo>
                    <a:pt x="1199" y="512"/>
                    <a:pt x="1205" y="518"/>
                    <a:pt x="1213" y="525"/>
                  </a:cubicBezTo>
                  <a:cubicBezTo>
                    <a:pt x="1217" y="530"/>
                    <a:pt x="1218" y="537"/>
                    <a:pt x="1216" y="543"/>
                  </a:cubicBezTo>
                  <a:cubicBezTo>
                    <a:pt x="1210" y="560"/>
                    <a:pt x="1199" y="577"/>
                    <a:pt x="1184" y="593"/>
                  </a:cubicBezTo>
                  <a:cubicBezTo>
                    <a:pt x="1180" y="598"/>
                    <a:pt x="1173" y="600"/>
                    <a:pt x="1167" y="598"/>
                  </a:cubicBezTo>
                  <a:cubicBezTo>
                    <a:pt x="1158" y="595"/>
                    <a:pt x="1150" y="591"/>
                    <a:pt x="1142" y="587"/>
                  </a:cubicBezTo>
                  <a:cubicBezTo>
                    <a:pt x="1139" y="589"/>
                    <a:pt x="1137" y="590"/>
                    <a:pt x="1135" y="592"/>
                  </a:cubicBezTo>
                  <a:cubicBezTo>
                    <a:pt x="1130" y="595"/>
                    <a:pt x="1126" y="597"/>
                    <a:pt x="1122" y="600"/>
                  </a:cubicBezTo>
                  <a:cubicBezTo>
                    <a:pt x="1122" y="609"/>
                    <a:pt x="1121" y="618"/>
                    <a:pt x="1120" y="627"/>
                  </a:cubicBezTo>
                  <a:cubicBezTo>
                    <a:pt x="1119" y="633"/>
                    <a:pt x="1114" y="639"/>
                    <a:pt x="1108" y="641"/>
                  </a:cubicBezTo>
                  <a:cubicBezTo>
                    <a:pt x="1091" y="645"/>
                    <a:pt x="1076" y="647"/>
                    <a:pt x="1061" y="647"/>
                  </a:cubicBezTo>
                  <a:cubicBezTo>
                    <a:pt x="1057" y="647"/>
                    <a:pt x="1053" y="647"/>
                    <a:pt x="1049" y="646"/>
                  </a:cubicBezTo>
                  <a:cubicBezTo>
                    <a:pt x="1043" y="646"/>
                    <a:pt x="1037" y="642"/>
                    <a:pt x="1035" y="636"/>
                  </a:cubicBezTo>
                  <a:cubicBezTo>
                    <a:pt x="1032" y="627"/>
                    <a:pt x="1029" y="618"/>
                    <a:pt x="1027" y="609"/>
                  </a:cubicBezTo>
                  <a:cubicBezTo>
                    <a:pt x="1023" y="608"/>
                    <a:pt x="1019" y="607"/>
                    <a:pt x="1016" y="606"/>
                  </a:cubicBezTo>
                  <a:cubicBezTo>
                    <a:pt x="1006" y="601"/>
                    <a:pt x="1006" y="601"/>
                    <a:pt x="1006" y="601"/>
                  </a:cubicBezTo>
                  <a:cubicBezTo>
                    <a:pt x="998" y="607"/>
                    <a:pt x="991" y="612"/>
                    <a:pt x="983" y="617"/>
                  </a:cubicBezTo>
                  <a:cubicBezTo>
                    <a:pt x="977" y="620"/>
                    <a:pt x="971" y="620"/>
                    <a:pt x="965" y="617"/>
                  </a:cubicBezTo>
                  <a:cubicBezTo>
                    <a:pt x="949" y="606"/>
                    <a:pt x="935" y="592"/>
                    <a:pt x="923" y="574"/>
                  </a:cubicBezTo>
                  <a:cubicBezTo>
                    <a:pt x="920" y="569"/>
                    <a:pt x="919" y="562"/>
                    <a:pt x="923" y="556"/>
                  </a:cubicBezTo>
                  <a:cubicBezTo>
                    <a:pt x="928" y="548"/>
                    <a:pt x="933" y="541"/>
                    <a:pt x="938" y="534"/>
                  </a:cubicBezTo>
                  <a:cubicBezTo>
                    <a:pt x="938" y="533"/>
                    <a:pt x="937" y="531"/>
                    <a:pt x="937" y="530"/>
                  </a:cubicBezTo>
                  <a:cubicBezTo>
                    <a:pt x="935" y="524"/>
                    <a:pt x="935" y="524"/>
                    <a:pt x="935" y="524"/>
                  </a:cubicBezTo>
                  <a:cubicBezTo>
                    <a:pt x="933" y="520"/>
                    <a:pt x="932" y="516"/>
                    <a:pt x="931" y="512"/>
                  </a:cubicBezTo>
                  <a:cubicBezTo>
                    <a:pt x="921" y="510"/>
                    <a:pt x="912" y="507"/>
                    <a:pt x="904" y="504"/>
                  </a:cubicBezTo>
                  <a:cubicBezTo>
                    <a:pt x="898" y="501"/>
                    <a:pt x="894" y="496"/>
                    <a:pt x="894" y="489"/>
                  </a:cubicBezTo>
                  <a:cubicBezTo>
                    <a:pt x="893" y="470"/>
                    <a:pt x="895" y="450"/>
                    <a:pt x="901" y="431"/>
                  </a:cubicBezTo>
                  <a:cubicBezTo>
                    <a:pt x="903" y="424"/>
                    <a:pt x="908" y="420"/>
                    <a:pt x="915" y="419"/>
                  </a:cubicBezTo>
                  <a:cubicBezTo>
                    <a:pt x="923" y="418"/>
                    <a:pt x="931" y="417"/>
                    <a:pt x="942" y="417"/>
                  </a:cubicBezTo>
                  <a:cubicBezTo>
                    <a:pt x="944" y="414"/>
                    <a:pt x="946" y="409"/>
                    <a:pt x="949" y="406"/>
                  </a:cubicBezTo>
                  <a:cubicBezTo>
                    <a:pt x="952" y="402"/>
                    <a:pt x="952" y="402"/>
                    <a:pt x="952" y="402"/>
                  </a:cubicBezTo>
                  <a:cubicBezTo>
                    <a:pt x="953" y="401"/>
                    <a:pt x="954" y="399"/>
                    <a:pt x="955" y="398"/>
                  </a:cubicBezTo>
                  <a:cubicBezTo>
                    <a:pt x="951" y="390"/>
                    <a:pt x="947" y="381"/>
                    <a:pt x="945" y="373"/>
                  </a:cubicBezTo>
                  <a:cubicBezTo>
                    <a:pt x="943" y="366"/>
                    <a:pt x="945" y="360"/>
                    <a:pt x="949" y="355"/>
                  </a:cubicBezTo>
                  <a:cubicBezTo>
                    <a:pt x="965" y="341"/>
                    <a:pt x="982" y="330"/>
                    <a:pt x="1000" y="324"/>
                  </a:cubicBezTo>
                  <a:cubicBezTo>
                    <a:pt x="1006" y="322"/>
                    <a:pt x="1013" y="323"/>
                    <a:pt x="1017" y="328"/>
                  </a:cubicBezTo>
                  <a:cubicBezTo>
                    <a:pt x="1024" y="334"/>
                    <a:pt x="1030" y="341"/>
                    <a:pt x="1036" y="348"/>
                  </a:cubicBezTo>
                  <a:cubicBezTo>
                    <a:pt x="1046" y="346"/>
                    <a:pt x="1046" y="346"/>
                    <a:pt x="1046" y="346"/>
                  </a:cubicBezTo>
                  <a:cubicBezTo>
                    <a:pt x="1050" y="345"/>
                    <a:pt x="1054" y="345"/>
                    <a:pt x="1059" y="345"/>
                  </a:cubicBezTo>
                  <a:cubicBezTo>
                    <a:pt x="1063" y="337"/>
                    <a:pt x="1067" y="329"/>
                    <a:pt x="1072" y="321"/>
                  </a:cubicBezTo>
                  <a:cubicBezTo>
                    <a:pt x="1076" y="316"/>
                    <a:pt x="1082" y="313"/>
                    <a:pt x="1088" y="314"/>
                  </a:cubicBezTo>
                  <a:cubicBezTo>
                    <a:pt x="1106" y="317"/>
                    <a:pt x="1125" y="324"/>
                    <a:pt x="1144" y="334"/>
                  </a:cubicBezTo>
                  <a:cubicBezTo>
                    <a:pt x="1150" y="337"/>
                    <a:pt x="1154" y="344"/>
                    <a:pt x="1153" y="350"/>
                  </a:cubicBezTo>
                  <a:cubicBezTo>
                    <a:pt x="1152" y="360"/>
                    <a:pt x="1150" y="368"/>
                    <a:pt x="1148" y="377"/>
                  </a:cubicBezTo>
                  <a:cubicBezTo>
                    <a:pt x="1152" y="380"/>
                    <a:pt x="1155" y="383"/>
                    <a:pt x="1157" y="386"/>
                  </a:cubicBezTo>
                  <a:cubicBezTo>
                    <a:pt x="1160" y="389"/>
                    <a:pt x="1162" y="391"/>
                    <a:pt x="1165" y="394"/>
                  </a:cubicBezTo>
                  <a:cubicBezTo>
                    <a:pt x="1173" y="392"/>
                    <a:pt x="1182" y="390"/>
                    <a:pt x="1192" y="390"/>
                  </a:cubicBezTo>
                  <a:cubicBezTo>
                    <a:pt x="1198" y="389"/>
                    <a:pt x="1204" y="392"/>
                    <a:pt x="1208" y="398"/>
                  </a:cubicBezTo>
                  <a:cubicBezTo>
                    <a:pt x="1218" y="417"/>
                    <a:pt x="1224" y="436"/>
                    <a:pt x="1227" y="455"/>
                  </a:cubicBezTo>
                  <a:cubicBezTo>
                    <a:pt x="1227" y="461"/>
                    <a:pt x="1225" y="467"/>
                    <a:pt x="1219" y="471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36"/>
            <p:cNvSpPr/>
            <p:nvPr/>
          </p:nvSpPr>
          <p:spPr>
            <a:xfrm>
              <a:off x="7124" y="2098"/>
              <a:ext cx="39" cy="39"/>
            </a:xfrm>
            <a:custGeom>
              <a:rect b="b" l="l" r="r" t="t"/>
              <a:pathLst>
                <a:path extrusionOk="0" h="265" w="265">
                  <a:moveTo>
                    <a:pt x="235" y="79"/>
                  </a:moveTo>
                  <a:cubicBezTo>
                    <a:pt x="228" y="81"/>
                    <a:pt x="220" y="78"/>
                    <a:pt x="217" y="72"/>
                  </a:cubicBezTo>
                  <a:cubicBezTo>
                    <a:pt x="215" y="69"/>
                    <a:pt x="212" y="65"/>
                    <a:pt x="209" y="62"/>
                  </a:cubicBezTo>
                  <a:cubicBezTo>
                    <a:pt x="208" y="62"/>
                    <a:pt x="206" y="59"/>
                    <a:pt x="205" y="59"/>
                  </a:cubicBezTo>
                  <a:cubicBezTo>
                    <a:pt x="203" y="55"/>
                    <a:pt x="199" y="52"/>
                    <a:pt x="194" y="49"/>
                  </a:cubicBezTo>
                  <a:cubicBezTo>
                    <a:pt x="187" y="45"/>
                    <a:pt x="185" y="37"/>
                    <a:pt x="187" y="30"/>
                  </a:cubicBezTo>
                  <a:cubicBezTo>
                    <a:pt x="189" y="23"/>
                    <a:pt x="190" y="16"/>
                    <a:pt x="192" y="9"/>
                  </a:cubicBezTo>
                  <a:cubicBezTo>
                    <a:pt x="183" y="5"/>
                    <a:pt x="175" y="2"/>
                    <a:pt x="167" y="0"/>
                  </a:cubicBezTo>
                  <a:cubicBezTo>
                    <a:pt x="163" y="6"/>
                    <a:pt x="160" y="13"/>
                    <a:pt x="157" y="19"/>
                  </a:cubicBezTo>
                  <a:cubicBezTo>
                    <a:pt x="155" y="26"/>
                    <a:pt x="149" y="30"/>
                    <a:pt x="142" y="3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2" y="29"/>
                    <a:pt x="128" y="29"/>
                    <a:pt x="124" y="30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9" y="34"/>
                    <a:pt x="92" y="32"/>
                    <a:pt x="88" y="27"/>
                  </a:cubicBezTo>
                  <a:cubicBezTo>
                    <a:pt x="84" y="21"/>
                    <a:pt x="80" y="15"/>
                    <a:pt x="75" y="10"/>
                  </a:cubicBezTo>
                  <a:cubicBezTo>
                    <a:pt x="67" y="13"/>
                    <a:pt x="60" y="18"/>
                    <a:pt x="53" y="24"/>
                  </a:cubicBezTo>
                  <a:cubicBezTo>
                    <a:pt x="55" y="30"/>
                    <a:pt x="58" y="37"/>
                    <a:pt x="62" y="43"/>
                  </a:cubicBezTo>
                  <a:cubicBezTo>
                    <a:pt x="65" y="50"/>
                    <a:pt x="64" y="58"/>
                    <a:pt x="59" y="63"/>
                  </a:cubicBezTo>
                  <a:cubicBezTo>
                    <a:pt x="57" y="65"/>
                    <a:pt x="54" y="68"/>
                    <a:pt x="52" y="72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6" y="80"/>
                    <a:pt x="45" y="83"/>
                    <a:pt x="43" y="86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37" y="98"/>
                    <a:pt x="31" y="102"/>
                    <a:pt x="25" y="102"/>
                  </a:cubicBezTo>
                  <a:cubicBezTo>
                    <a:pt x="17" y="101"/>
                    <a:pt x="10" y="101"/>
                    <a:pt x="3" y="102"/>
                  </a:cubicBezTo>
                  <a:cubicBezTo>
                    <a:pt x="1" y="110"/>
                    <a:pt x="0" y="119"/>
                    <a:pt x="0" y="128"/>
                  </a:cubicBezTo>
                  <a:cubicBezTo>
                    <a:pt x="6" y="130"/>
                    <a:pt x="13" y="131"/>
                    <a:pt x="21" y="133"/>
                  </a:cubicBezTo>
                  <a:cubicBezTo>
                    <a:pt x="28" y="134"/>
                    <a:pt x="33" y="139"/>
                    <a:pt x="34" y="146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6" y="156"/>
                    <a:pt x="37" y="159"/>
                    <a:pt x="38" y="162"/>
                  </a:cubicBezTo>
                  <a:cubicBezTo>
                    <a:pt x="41" y="169"/>
                    <a:pt x="41" y="169"/>
                    <a:pt x="41" y="169"/>
                  </a:cubicBezTo>
                  <a:cubicBezTo>
                    <a:pt x="42" y="172"/>
                    <a:pt x="43" y="176"/>
                    <a:pt x="45" y="179"/>
                  </a:cubicBezTo>
                  <a:cubicBezTo>
                    <a:pt x="49" y="185"/>
                    <a:pt x="48" y="193"/>
                    <a:pt x="43" y="198"/>
                  </a:cubicBezTo>
                  <a:cubicBezTo>
                    <a:pt x="38" y="204"/>
                    <a:pt x="34" y="209"/>
                    <a:pt x="30" y="215"/>
                  </a:cubicBezTo>
                  <a:cubicBezTo>
                    <a:pt x="36" y="222"/>
                    <a:pt x="42" y="229"/>
                    <a:pt x="48" y="234"/>
                  </a:cubicBezTo>
                  <a:cubicBezTo>
                    <a:pt x="54" y="230"/>
                    <a:pt x="60" y="225"/>
                    <a:pt x="65" y="221"/>
                  </a:cubicBezTo>
                  <a:cubicBezTo>
                    <a:pt x="68" y="218"/>
                    <a:pt x="72" y="217"/>
                    <a:pt x="76" y="217"/>
                  </a:cubicBezTo>
                  <a:cubicBezTo>
                    <a:pt x="78" y="217"/>
                    <a:pt x="81" y="217"/>
                    <a:pt x="83" y="218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4" y="228"/>
                    <a:pt x="108" y="228"/>
                    <a:pt x="112" y="229"/>
                  </a:cubicBezTo>
                  <a:cubicBezTo>
                    <a:pt x="118" y="231"/>
                    <a:pt x="118" y="231"/>
                    <a:pt x="118" y="231"/>
                  </a:cubicBezTo>
                  <a:cubicBezTo>
                    <a:pt x="125" y="232"/>
                    <a:pt x="129" y="237"/>
                    <a:pt x="131" y="244"/>
                  </a:cubicBezTo>
                  <a:cubicBezTo>
                    <a:pt x="132" y="251"/>
                    <a:pt x="133" y="258"/>
                    <a:pt x="135" y="265"/>
                  </a:cubicBezTo>
                  <a:cubicBezTo>
                    <a:pt x="143" y="265"/>
                    <a:pt x="152" y="264"/>
                    <a:pt x="161" y="262"/>
                  </a:cubicBezTo>
                  <a:cubicBezTo>
                    <a:pt x="162" y="255"/>
                    <a:pt x="162" y="248"/>
                    <a:pt x="162" y="240"/>
                  </a:cubicBezTo>
                  <a:cubicBezTo>
                    <a:pt x="161" y="233"/>
                    <a:pt x="166" y="227"/>
                    <a:pt x="172" y="224"/>
                  </a:cubicBezTo>
                  <a:cubicBezTo>
                    <a:pt x="178" y="222"/>
                    <a:pt x="183" y="220"/>
                    <a:pt x="186" y="217"/>
                  </a:cubicBezTo>
                  <a:cubicBezTo>
                    <a:pt x="187" y="217"/>
                    <a:pt x="190" y="215"/>
                    <a:pt x="190" y="215"/>
                  </a:cubicBezTo>
                  <a:cubicBezTo>
                    <a:pt x="194" y="212"/>
                    <a:pt x="198" y="210"/>
                    <a:pt x="200" y="207"/>
                  </a:cubicBezTo>
                  <a:cubicBezTo>
                    <a:pt x="205" y="202"/>
                    <a:pt x="214" y="200"/>
                    <a:pt x="220" y="204"/>
                  </a:cubicBezTo>
                  <a:cubicBezTo>
                    <a:pt x="227" y="208"/>
                    <a:pt x="233" y="211"/>
                    <a:pt x="240" y="213"/>
                  </a:cubicBezTo>
                  <a:cubicBezTo>
                    <a:pt x="246" y="206"/>
                    <a:pt x="250" y="199"/>
                    <a:pt x="254" y="191"/>
                  </a:cubicBezTo>
                  <a:cubicBezTo>
                    <a:pt x="248" y="186"/>
                    <a:pt x="243" y="182"/>
                    <a:pt x="238" y="178"/>
                  </a:cubicBezTo>
                  <a:cubicBezTo>
                    <a:pt x="232" y="174"/>
                    <a:pt x="230" y="167"/>
                    <a:pt x="231" y="161"/>
                  </a:cubicBezTo>
                  <a:cubicBezTo>
                    <a:pt x="235" y="143"/>
                    <a:pt x="235" y="143"/>
                    <a:pt x="235" y="143"/>
                  </a:cubicBezTo>
                  <a:cubicBezTo>
                    <a:pt x="235" y="124"/>
                    <a:pt x="235" y="124"/>
                    <a:pt x="235" y="124"/>
                  </a:cubicBezTo>
                  <a:cubicBezTo>
                    <a:pt x="236" y="117"/>
                    <a:pt x="240" y="111"/>
                    <a:pt x="246" y="109"/>
                  </a:cubicBezTo>
                  <a:cubicBezTo>
                    <a:pt x="252" y="106"/>
                    <a:pt x="258" y="103"/>
                    <a:pt x="265" y="100"/>
                  </a:cubicBezTo>
                  <a:cubicBezTo>
                    <a:pt x="263" y="91"/>
                    <a:pt x="260" y="83"/>
                    <a:pt x="256" y="75"/>
                  </a:cubicBezTo>
                  <a:cubicBezTo>
                    <a:pt x="249" y="76"/>
                    <a:pt x="242" y="77"/>
                    <a:pt x="235" y="79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136"/>
          <p:cNvGrpSpPr/>
          <p:nvPr/>
        </p:nvGrpSpPr>
        <p:grpSpPr>
          <a:xfrm>
            <a:off x="111982" y="4236283"/>
            <a:ext cx="432918" cy="434834"/>
            <a:chOff x="6821" y="2047"/>
            <a:chExt cx="227" cy="227"/>
          </a:xfrm>
        </p:grpSpPr>
        <p:sp>
          <p:nvSpPr>
            <p:cNvPr id="890" name="Google Shape;890;p136"/>
            <p:cNvSpPr/>
            <p:nvPr/>
          </p:nvSpPr>
          <p:spPr>
            <a:xfrm>
              <a:off x="6863" y="2088"/>
              <a:ext cx="144" cy="141"/>
            </a:xfrm>
            <a:custGeom>
              <a:rect b="b" l="l" r="r" t="t"/>
              <a:pathLst>
                <a:path extrusionOk="0" h="1172" w="1172">
                  <a:moveTo>
                    <a:pt x="586" y="0"/>
                  </a:moveTo>
                  <a:cubicBezTo>
                    <a:pt x="263" y="0"/>
                    <a:pt x="0" y="263"/>
                    <a:pt x="0" y="586"/>
                  </a:cubicBezTo>
                  <a:cubicBezTo>
                    <a:pt x="0" y="688"/>
                    <a:pt x="27" y="787"/>
                    <a:pt x="77" y="875"/>
                  </a:cubicBezTo>
                  <a:cubicBezTo>
                    <a:pt x="237" y="907"/>
                    <a:pt x="237" y="907"/>
                    <a:pt x="237" y="907"/>
                  </a:cubicBezTo>
                  <a:cubicBezTo>
                    <a:pt x="314" y="830"/>
                    <a:pt x="314" y="830"/>
                    <a:pt x="314" y="830"/>
                  </a:cubicBezTo>
                  <a:cubicBezTo>
                    <a:pt x="256" y="765"/>
                    <a:pt x="220" y="680"/>
                    <a:pt x="220" y="586"/>
                  </a:cubicBezTo>
                  <a:cubicBezTo>
                    <a:pt x="220" y="384"/>
                    <a:pt x="384" y="220"/>
                    <a:pt x="586" y="220"/>
                  </a:cubicBezTo>
                  <a:cubicBezTo>
                    <a:pt x="788" y="220"/>
                    <a:pt x="952" y="384"/>
                    <a:pt x="952" y="586"/>
                  </a:cubicBezTo>
                  <a:cubicBezTo>
                    <a:pt x="952" y="788"/>
                    <a:pt x="788" y="952"/>
                    <a:pt x="586" y="952"/>
                  </a:cubicBezTo>
                  <a:cubicBezTo>
                    <a:pt x="492" y="952"/>
                    <a:pt x="407" y="916"/>
                    <a:pt x="342" y="858"/>
                  </a:cubicBezTo>
                  <a:cubicBezTo>
                    <a:pt x="265" y="935"/>
                    <a:pt x="265" y="935"/>
                    <a:pt x="265" y="935"/>
                  </a:cubicBezTo>
                  <a:cubicBezTo>
                    <a:pt x="297" y="1095"/>
                    <a:pt x="297" y="1095"/>
                    <a:pt x="297" y="1095"/>
                  </a:cubicBezTo>
                  <a:cubicBezTo>
                    <a:pt x="385" y="1145"/>
                    <a:pt x="484" y="1172"/>
                    <a:pt x="586" y="1172"/>
                  </a:cubicBezTo>
                  <a:cubicBezTo>
                    <a:pt x="909" y="1172"/>
                    <a:pt x="1172" y="909"/>
                    <a:pt x="1172" y="586"/>
                  </a:cubicBezTo>
                  <a:cubicBezTo>
                    <a:pt x="1172" y="263"/>
                    <a:pt x="909" y="0"/>
                    <a:pt x="586" y="0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36"/>
            <p:cNvSpPr/>
            <p:nvPr/>
          </p:nvSpPr>
          <p:spPr>
            <a:xfrm>
              <a:off x="6852" y="2199"/>
              <a:ext cx="43" cy="42"/>
            </a:xfrm>
            <a:custGeom>
              <a:rect b="b" l="l" r="r" t="t"/>
              <a:pathLst>
                <a:path extrusionOk="0" h="347" w="347"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62" y="178"/>
                    <a:pt x="169" y="185"/>
                    <a:pt x="170" y="192"/>
                  </a:cubicBezTo>
                  <a:cubicBezTo>
                    <a:pt x="201" y="347"/>
                    <a:pt x="201" y="347"/>
                    <a:pt x="201" y="347"/>
                  </a:cubicBezTo>
                  <a:cubicBezTo>
                    <a:pt x="347" y="201"/>
                    <a:pt x="347" y="201"/>
                    <a:pt x="347" y="201"/>
                  </a:cubicBezTo>
                  <a:cubicBezTo>
                    <a:pt x="313" y="34"/>
                    <a:pt x="313" y="34"/>
                    <a:pt x="313" y="34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36"/>
            <p:cNvSpPr/>
            <p:nvPr/>
          </p:nvSpPr>
          <p:spPr>
            <a:xfrm>
              <a:off x="6927" y="2151"/>
              <a:ext cx="16" cy="16"/>
            </a:xfrm>
            <a:custGeom>
              <a:rect b="b" l="l" r="r" t="t"/>
              <a:pathLst>
                <a:path extrusionOk="0" h="134" w="134">
                  <a:moveTo>
                    <a:pt x="81" y="53"/>
                  </a:moveTo>
                  <a:cubicBezTo>
                    <a:pt x="89" y="61"/>
                    <a:pt x="89" y="73"/>
                    <a:pt x="81" y="81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46" y="130"/>
                    <a:pt x="56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78"/>
                    <a:pt x="4" y="88"/>
                    <a:pt x="9" y="97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61" y="45"/>
                    <a:pt x="73" y="45"/>
                    <a:pt x="81" y="53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36"/>
            <p:cNvSpPr/>
            <p:nvPr/>
          </p:nvSpPr>
          <p:spPr>
            <a:xfrm>
              <a:off x="6821" y="2047"/>
              <a:ext cx="227" cy="227"/>
            </a:xfrm>
            <a:custGeom>
              <a:rect b="b" l="l" r="r" t="t"/>
              <a:pathLst>
                <a:path extrusionOk="0" h="1857" w="1857">
                  <a:moveTo>
                    <a:pt x="929" y="0"/>
                  </a:moveTo>
                  <a:cubicBezTo>
                    <a:pt x="416" y="0"/>
                    <a:pt x="0" y="416"/>
                    <a:pt x="0" y="929"/>
                  </a:cubicBezTo>
                  <a:cubicBezTo>
                    <a:pt x="0" y="1441"/>
                    <a:pt x="416" y="1857"/>
                    <a:pt x="929" y="1857"/>
                  </a:cubicBezTo>
                  <a:cubicBezTo>
                    <a:pt x="1441" y="1857"/>
                    <a:pt x="1857" y="1441"/>
                    <a:pt x="1857" y="929"/>
                  </a:cubicBezTo>
                  <a:cubicBezTo>
                    <a:pt x="1857" y="416"/>
                    <a:pt x="1441" y="0"/>
                    <a:pt x="929" y="0"/>
                  </a:cubicBezTo>
                  <a:close/>
                  <a:moveTo>
                    <a:pt x="930" y="1545"/>
                  </a:moveTo>
                  <a:cubicBezTo>
                    <a:pt x="827" y="1545"/>
                    <a:pt x="726" y="1518"/>
                    <a:pt x="636" y="1470"/>
                  </a:cubicBezTo>
                  <a:cubicBezTo>
                    <a:pt x="460" y="1646"/>
                    <a:pt x="460" y="1646"/>
                    <a:pt x="460" y="1646"/>
                  </a:cubicBezTo>
                  <a:cubicBezTo>
                    <a:pt x="456" y="1650"/>
                    <a:pt x="451" y="1652"/>
                    <a:pt x="446" y="1652"/>
                  </a:cubicBezTo>
                  <a:cubicBezTo>
                    <a:pt x="444" y="1652"/>
                    <a:pt x="442" y="1652"/>
                    <a:pt x="440" y="1651"/>
                  </a:cubicBezTo>
                  <a:cubicBezTo>
                    <a:pt x="433" y="1649"/>
                    <a:pt x="428" y="1643"/>
                    <a:pt x="426" y="1636"/>
                  </a:cubicBezTo>
                  <a:cubicBezTo>
                    <a:pt x="391" y="1458"/>
                    <a:pt x="391" y="1458"/>
                    <a:pt x="391" y="1458"/>
                  </a:cubicBezTo>
                  <a:cubicBezTo>
                    <a:pt x="213" y="1423"/>
                    <a:pt x="213" y="1423"/>
                    <a:pt x="213" y="1423"/>
                  </a:cubicBezTo>
                  <a:cubicBezTo>
                    <a:pt x="206" y="1421"/>
                    <a:pt x="200" y="1416"/>
                    <a:pt x="198" y="1409"/>
                  </a:cubicBezTo>
                  <a:cubicBezTo>
                    <a:pt x="196" y="1402"/>
                    <a:pt x="197" y="1394"/>
                    <a:pt x="203" y="1389"/>
                  </a:cubicBezTo>
                  <a:cubicBezTo>
                    <a:pt x="379" y="1213"/>
                    <a:pt x="379" y="1213"/>
                    <a:pt x="379" y="1213"/>
                  </a:cubicBezTo>
                  <a:cubicBezTo>
                    <a:pt x="331" y="1123"/>
                    <a:pt x="304" y="1022"/>
                    <a:pt x="304" y="919"/>
                  </a:cubicBezTo>
                  <a:cubicBezTo>
                    <a:pt x="304" y="574"/>
                    <a:pt x="585" y="293"/>
                    <a:pt x="930" y="293"/>
                  </a:cubicBezTo>
                  <a:cubicBezTo>
                    <a:pt x="1275" y="293"/>
                    <a:pt x="1556" y="574"/>
                    <a:pt x="1556" y="919"/>
                  </a:cubicBezTo>
                  <a:cubicBezTo>
                    <a:pt x="1556" y="1264"/>
                    <a:pt x="1275" y="1545"/>
                    <a:pt x="930" y="1545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36"/>
            <p:cNvSpPr/>
            <p:nvPr/>
          </p:nvSpPr>
          <p:spPr>
            <a:xfrm>
              <a:off x="6895" y="2119"/>
              <a:ext cx="80" cy="80"/>
            </a:xfrm>
            <a:custGeom>
              <a:rect b="b" l="l" r="r" t="t"/>
              <a:pathLst>
                <a:path extrusionOk="0" h="652" w="652">
                  <a:moveTo>
                    <a:pt x="326" y="652"/>
                  </a:moveTo>
                  <a:cubicBezTo>
                    <a:pt x="506" y="652"/>
                    <a:pt x="652" y="506"/>
                    <a:pt x="652" y="326"/>
                  </a:cubicBezTo>
                  <a:cubicBezTo>
                    <a:pt x="652" y="146"/>
                    <a:pt x="506" y="0"/>
                    <a:pt x="326" y="0"/>
                  </a:cubicBezTo>
                  <a:cubicBezTo>
                    <a:pt x="146" y="0"/>
                    <a:pt x="0" y="146"/>
                    <a:pt x="0" y="326"/>
                  </a:cubicBezTo>
                  <a:cubicBezTo>
                    <a:pt x="0" y="409"/>
                    <a:pt x="31" y="484"/>
                    <a:pt x="82" y="542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27" y="369"/>
                    <a:pt x="220" y="348"/>
                    <a:pt x="220" y="326"/>
                  </a:cubicBezTo>
                  <a:cubicBezTo>
                    <a:pt x="220" y="267"/>
                    <a:pt x="268" y="219"/>
                    <a:pt x="326" y="219"/>
                  </a:cubicBezTo>
                  <a:cubicBezTo>
                    <a:pt x="385" y="219"/>
                    <a:pt x="433" y="267"/>
                    <a:pt x="433" y="326"/>
                  </a:cubicBezTo>
                  <a:cubicBezTo>
                    <a:pt x="433" y="385"/>
                    <a:pt x="385" y="432"/>
                    <a:pt x="326" y="432"/>
                  </a:cubicBezTo>
                  <a:cubicBezTo>
                    <a:pt x="304" y="432"/>
                    <a:pt x="283" y="425"/>
                    <a:pt x="266" y="414"/>
                  </a:cubicBezTo>
                  <a:cubicBezTo>
                    <a:pt x="110" y="570"/>
                    <a:pt x="110" y="570"/>
                    <a:pt x="110" y="570"/>
                  </a:cubicBezTo>
                  <a:cubicBezTo>
                    <a:pt x="168" y="621"/>
                    <a:pt x="243" y="652"/>
                    <a:pt x="326" y="65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136"/>
          <p:cNvGrpSpPr/>
          <p:nvPr/>
        </p:nvGrpSpPr>
        <p:grpSpPr>
          <a:xfrm>
            <a:off x="6124365" y="4223715"/>
            <a:ext cx="429678" cy="434798"/>
            <a:chOff x="4229" y="1731"/>
            <a:chExt cx="225" cy="228"/>
          </a:xfrm>
        </p:grpSpPr>
        <p:sp>
          <p:nvSpPr>
            <p:cNvPr id="896" name="Google Shape;896;p136"/>
            <p:cNvSpPr/>
            <p:nvPr/>
          </p:nvSpPr>
          <p:spPr>
            <a:xfrm>
              <a:off x="4267" y="1778"/>
              <a:ext cx="144" cy="89"/>
            </a:xfrm>
            <a:custGeom>
              <a:rect b="b" l="l" r="r" t="t"/>
              <a:pathLst>
                <a:path extrusionOk="0" h="577" w="946">
                  <a:moveTo>
                    <a:pt x="913" y="479"/>
                  </a:moveTo>
                  <a:cubicBezTo>
                    <a:pt x="887" y="460"/>
                    <a:pt x="848" y="446"/>
                    <a:pt x="799" y="437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3" y="408"/>
                    <a:pt x="629" y="405"/>
                    <a:pt x="626" y="401"/>
                  </a:cubicBezTo>
                  <a:cubicBezTo>
                    <a:pt x="626" y="401"/>
                    <a:pt x="491" y="177"/>
                    <a:pt x="471" y="144"/>
                  </a:cubicBezTo>
                  <a:cubicBezTo>
                    <a:pt x="420" y="63"/>
                    <a:pt x="359" y="12"/>
                    <a:pt x="295" y="0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49" y="355"/>
                    <a:pt x="448" y="361"/>
                    <a:pt x="444" y="366"/>
                  </a:cubicBezTo>
                  <a:cubicBezTo>
                    <a:pt x="440" y="370"/>
                    <a:pt x="435" y="372"/>
                    <a:pt x="429" y="371"/>
                  </a:cubicBezTo>
                  <a:cubicBezTo>
                    <a:pt x="147" y="322"/>
                    <a:pt x="147" y="322"/>
                    <a:pt x="147" y="322"/>
                  </a:cubicBezTo>
                  <a:cubicBezTo>
                    <a:pt x="143" y="321"/>
                    <a:pt x="139" y="319"/>
                    <a:pt x="137" y="315"/>
                  </a:cubicBezTo>
                  <a:cubicBezTo>
                    <a:pt x="136" y="314"/>
                    <a:pt x="84" y="239"/>
                    <a:pt x="0" y="211"/>
                  </a:cubicBezTo>
                  <a:cubicBezTo>
                    <a:pt x="89" y="437"/>
                    <a:pt x="89" y="437"/>
                    <a:pt x="89" y="437"/>
                  </a:cubicBezTo>
                  <a:cubicBezTo>
                    <a:pt x="846" y="570"/>
                    <a:pt x="846" y="570"/>
                    <a:pt x="846" y="570"/>
                  </a:cubicBezTo>
                  <a:cubicBezTo>
                    <a:pt x="881" y="577"/>
                    <a:pt x="910" y="573"/>
                    <a:pt x="927" y="561"/>
                  </a:cubicBezTo>
                  <a:cubicBezTo>
                    <a:pt x="935" y="555"/>
                    <a:pt x="940" y="547"/>
                    <a:pt x="942" y="536"/>
                  </a:cubicBezTo>
                  <a:cubicBezTo>
                    <a:pt x="946" y="516"/>
                    <a:pt x="936" y="496"/>
                    <a:pt x="913" y="479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36"/>
            <p:cNvSpPr/>
            <p:nvPr/>
          </p:nvSpPr>
          <p:spPr>
            <a:xfrm>
              <a:off x="4229" y="1731"/>
              <a:ext cx="225" cy="228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30"/>
                    <a:pt x="0" y="737"/>
                  </a:cubicBezTo>
                  <a:cubicBezTo>
                    <a:pt x="0" y="1144"/>
                    <a:pt x="330" y="1474"/>
                    <a:pt x="737" y="1474"/>
                  </a:cubicBezTo>
                  <a:cubicBezTo>
                    <a:pt x="1144" y="1474"/>
                    <a:pt x="1474" y="1144"/>
                    <a:pt x="1474" y="737"/>
                  </a:cubicBezTo>
                  <a:cubicBezTo>
                    <a:pt x="1474" y="330"/>
                    <a:pt x="1144" y="0"/>
                    <a:pt x="737" y="0"/>
                  </a:cubicBezTo>
                  <a:close/>
                  <a:moveTo>
                    <a:pt x="1195" y="1023"/>
                  </a:moveTo>
                  <a:cubicBezTo>
                    <a:pt x="366" y="1023"/>
                    <a:pt x="366" y="1023"/>
                    <a:pt x="366" y="1023"/>
                  </a:cubicBezTo>
                  <a:cubicBezTo>
                    <a:pt x="357" y="1023"/>
                    <a:pt x="350" y="1016"/>
                    <a:pt x="350" y="1007"/>
                  </a:cubicBezTo>
                  <a:cubicBezTo>
                    <a:pt x="350" y="998"/>
                    <a:pt x="357" y="991"/>
                    <a:pt x="366" y="991"/>
                  </a:cubicBezTo>
                  <a:cubicBezTo>
                    <a:pt x="1195" y="991"/>
                    <a:pt x="1195" y="991"/>
                    <a:pt x="1195" y="991"/>
                  </a:cubicBezTo>
                  <a:cubicBezTo>
                    <a:pt x="1203" y="991"/>
                    <a:pt x="1210" y="998"/>
                    <a:pt x="1210" y="1007"/>
                  </a:cubicBezTo>
                  <a:cubicBezTo>
                    <a:pt x="1210" y="1016"/>
                    <a:pt x="1203" y="1023"/>
                    <a:pt x="1195" y="1023"/>
                  </a:cubicBezTo>
                  <a:close/>
                  <a:moveTo>
                    <a:pt x="1220" y="845"/>
                  </a:moveTo>
                  <a:cubicBezTo>
                    <a:pt x="1217" y="864"/>
                    <a:pt x="1207" y="879"/>
                    <a:pt x="1192" y="890"/>
                  </a:cubicBezTo>
                  <a:cubicBezTo>
                    <a:pt x="1175" y="902"/>
                    <a:pt x="1152" y="908"/>
                    <a:pt x="1125" y="908"/>
                  </a:cubicBezTo>
                  <a:cubicBezTo>
                    <a:pt x="1113" y="908"/>
                    <a:pt x="1101" y="907"/>
                    <a:pt x="1088" y="905"/>
                  </a:cubicBezTo>
                  <a:cubicBezTo>
                    <a:pt x="321" y="770"/>
                    <a:pt x="321" y="770"/>
                    <a:pt x="321" y="770"/>
                  </a:cubicBezTo>
                  <a:cubicBezTo>
                    <a:pt x="316" y="769"/>
                    <a:pt x="311" y="765"/>
                    <a:pt x="309" y="760"/>
                  </a:cubicBezTo>
                  <a:cubicBezTo>
                    <a:pt x="207" y="497"/>
                    <a:pt x="207" y="497"/>
                    <a:pt x="207" y="497"/>
                  </a:cubicBezTo>
                  <a:cubicBezTo>
                    <a:pt x="204" y="491"/>
                    <a:pt x="205" y="485"/>
                    <a:pt x="209" y="481"/>
                  </a:cubicBezTo>
                  <a:cubicBezTo>
                    <a:pt x="213" y="477"/>
                    <a:pt x="218" y="475"/>
                    <a:pt x="224" y="475"/>
                  </a:cubicBezTo>
                  <a:cubicBezTo>
                    <a:pt x="324" y="493"/>
                    <a:pt x="389" y="573"/>
                    <a:pt x="406" y="595"/>
                  </a:cubicBezTo>
                  <a:cubicBezTo>
                    <a:pt x="652" y="638"/>
                    <a:pt x="652" y="638"/>
                    <a:pt x="652" y="638"/>
                  </a:cubicBezTo>
                  <a:cubicBezTo>
                    <a:pt x="502" y="291"/>
                    <a:pt x="502" y="291"/>
                    <a:pt x="502" y="291"/>
                  </a:cubicBezTo>
                  <a:cubicBezTo>
                    <a:pt x="500" y="286"/>
                    <a:pt x="500" y="280"/>
                    <a:pt x="503" y="275"/>
                  </a:cubicBezTo>
                  <a:cubicBezTo>
                    <a:pt x="506" y="271"/>
                    <a:pt x="512" y="269"/>
                    <a:pt x="517" y="269"/>
                  </a:cubicBezTo>
                  <a:cubicBezTo>
                    <a:pt x="601" y="271"/>
                    <a:pt x="681" y="329"/>
                    <a:pt x="744" y="431"/>
                  </a:cubicBezTo>
                  <a:cubicBezTo>
                    <a:pt x="763" y="460"/>
                    <a:pt x="875" y="645"/>
                    <a:pt x="897" y="682"/>
                  </a:cubicBezTo>
                  <a:cubicBezTo>
                    <a:pt x="1051" y="709"/>
                    <a:pt x="1051" y="709"/>
                    <a:pt x="1051" y="709"/>
                  </a:cubicBezTo>
                  <a:cubicBezTo>
                    <a:pt x="1105" y="718"/>
                    <a:pt x="1149" y="735"/>
                    <a:pt x="1179" y="757"/>
                  </a:cubicBezTo>
                  <a:cubicBezTo>
                    <a:pt x="1221" y="788"/>
                    <a:pt x="1225" y="822"/>
                    <a:pt x="1220" y="845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136"/>
          <p:cNvGrpSpPr/>
          <p:nvPr/>
        </p:nvGrpSpPr>
        <p:grpSpPr>
          <a:xfrm>
            <a:off x="11198990" y="261084"/>
            <a:ext cx="902633" cy="931767"/>
            <a:chOff x="2122" y="2635"/>
            <a:chExt cx="226" cy="226"/>
          </a:xfrm>
        </p:grpSpPr>
        <p:sp>
          <p:nvSpPr>
            <p:cNvPr id="899" name="Google Shape;899;p136"/>
            <p:cNvSpPr/>
            <p:nvPr/>
          </p:nvSpPr>
          <p:spPr>
            <a:xfrm>
              <a:off x="2122" y="2635"/>
              <a:ext cx="226" cy="226"/>
            </a:xfrm>
            <a:custGeom>
              <a:rect b="b" l="l" r="r" t="t"/>
              <a:pathLst>
                <a:path extrusionOk="0" h="1560" w="1560">
                  <a:moveTo>
                    <a:pt x="780" y="1560"/>
                  </a:moveTo>
                  <a:cubicBezTo>
                    <a:pt x="350" y="1560"/>
                    <a:pt x="0" y="1210"/>
                    <a:pt x="0" y="780"/>
                  </a:cubicBezTo>
                  <a:cubicBezTo>
                    <a:pt x="0" y="350"/>
                    <a:pt x="350" y="0"/>
                    <a:pt x="780" y="0"/>
                  </a:cubicBezTo>
                  <a:cubicBezTo>
                    <a:pt x="1210" y="0"/>
                    <a:pt x="1560" y="350"/>
                    <a:pt x="1560" y="780"/>
                  </a:cubicBezTo>
                  <a:cubicBezTo>
                    <a:pt x="1560" y="1210"/>
                    <a:pt x="1210" y="1560"/>
                    <a:pt x="780" y="1560"/>
                  </a:cubicBezTo>
                  <a:close/>
                  <a:moveTo>
                    <a:pt x="780" y="33"/>
                  </a:moveTo>
                  <a:cubicBezTo>
                    <a:pt x="368" y="33"/>
                    <a:pt x="33" y="368"/>
                    <a:pt x="33" y="780"/>
                  </a:cubicBezTo>
                  <a:cubicBezTo>
                    <a:pt x="33" y="1192"/>
                    <a:pt x="368" y="1527"/>
                    <a:pt x="780" y="1527"/>
                  </a:cubicBezTo>
                  <a:cubicBezTo>
                    <a:pt x="1192" y="1527"/>
                    <a:pt x="1527" y="1192"/>
                    <a:pt x="1527" y="780"/>
                  </a:cubicBezTo>
                  <a:cubicBezTo>
                    <a:pt x="1527" y="368"/>
                    <a:pt x="1192" y="33"/>
                    <a:pt x="780" y="33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36"/>
            <p:cNvSpPr/>
            <p:nvPr/>
          </p:nvSpPr>
          <p:spPr>
            <a:xfrm>
              <a:off x="2179" y="2685"/>
              <a:ext cx="113" cy="126"/>
            </a:xfrm>
            <a:custGeom>
              <a:rect b="b" l="l" r="r" t="t"/>
              <a:pathLst>
                <a:path extrusionOk="0" h="872" w="776">
                  <a:moveTo>
                    <a:pt x="760" y="872"/>
                  </a:moveTo>
                  <a:cubicBezTo>
                    <a:pt x="17" y="872"/>
                    <a:pt x="17" y="872"/>
                    <a:pt x="17" y="872"/>
                  </a:cubicBezTo>
                  <a:cubicBezTo>
                    <a:pt x="8" y="872"/>
                    <a:pt x="0" y="865"/>
                    <a:pt x="0" y="8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9" y="0"/>
                    <a:pt x="776" y="7"/>
                    <a:pt x="776" y="16"/>
                  </a:cubicBezTo>
                  <a:cubicBezTo>
                    <a:pt x="776" y="856"/>
                    <a:pt x="776" y="856"/>
                    <a:pt x="776" y="856"/>
                  </a:cubicBezTo>
                  <a:cubicBezTo>
                    <a:pt x="776" y="865"/>
                    <a:pt x="769" y="872"/>
                    <a:pt x="760" y="872"/>
                  </a:cubicBezTo>
                  <a:close/>
                  <a:moveTo>
                    <a:pt x="33" y="840"/>
                  </a:moveTo>
                  <a:cubicBezTo>
                    <a:pt x="743" y="840"/>
                    <a:pt x="743" y="840"/>
                    <a:pt x="743" y="840"/>
                  </a:cubicBezTo>
                  <a:cubicBezTo>
                    <a:pt x="743" y="32"/>
                    <a:pt x="743" y="32"/>
                    <a:pt x="743" y="32"/>
                  </a:cubicBezTo>
                  <a:cubicBezTo>
                    <a:pt x="33" y="32"/>
                    <a:pt x="33" y="32"/>
                    <a:pt x="33" y="32"/>
                  </a:cubicBezTo>
                  <a:lnTo>
                    <a:pt x="33" y="84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36"/>
            <p:cNvSpPr/>
            <p:nvPr/>
          </p:nvSpPr>
          <p:spPr>
            <a:xfrm>
              <a:off x="2221" y="2708"/>
              <a:ext cx="51" cy="5"/>
            </a:xfrm>
            <a:custGeom>
              <a:rect b="b" l="l" r="r" t="t"/>
              <a:pathLst>
                <a:path extrusionOk="0" h="33" w="357">
                  <a:moveTo>
                    <a:pt x="341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8"/>
                    <a:pt x="357" y="17"/>
                  </a:cubicBezTo>
                  <a:cubicBezTo>
                    <a:pt x="357" y="26"/>
                    <a:pt x="350" y="33"/>
                    <a:pt x="341" y="33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36"/>
            <p:cNvSpPr/>
            <p:nvPr/>
          </p:nvSpPr>
          <p:spPr>
            <a:xfrm>
              <a:off x="2193" y="2708"/>
              <a:ext cx="19" cy="5"/>
            </a:xfrm>
            <a:custGeom>
              <a:rect b="b" l="l" r="r" t="t"/>
              <a:pathLst>
                <a:path extrusionOk="0" h="33" w="130">
                  <a:moveTo>
                    <a:pt x="114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8"/>
                    <a:pt x="130" y="17"/>
                  </a:cubicBezTo>
                  <a:cubicBezTo>
                    <a:pt x="130" y="26"/>
                    <a:pt x="123" y="33"/>
                    <a:pt x="114" y="33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36"/>
            <p:cNvSpPr/>
            <p:nvPr/>
          </p:nvSpPr>
          <p:spPr>
            <a:xfrm>
              <a:off x="2221" y="2732"/>
              <a:ext cx="51" cy="5"/>
            </a:xfrm>
            <a:custGeom>
              <a:rect b="b" l="l" r="r" t="t"/>
              <a:pathLst>
                <a:path extrusionOk="0" h="32" w="357">
                  <a:moveTo>
                    <a:pt x="341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6"/>
                  </a:cubicBezTo>
                  <a:cubicBezTo>
                    <a:pt x="357" y="25"/>
                    <a:pt x="350" y="32"/>
                    <a:pt x="341" y="3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36"/>
            <p:cNvSpPr/>
            <p:nvPr/>
          </p:nvSpPr>
          <p:spPr>
            <a:xfrm>
              <a:off x="2193" y="2732"/>
              <a:ext cx="19" cy="5"/>
            </a:xfrm>
            <a:custGeom>
              <a:rect b="b" l="l" r="r" t="t"/>
              <a:pathLst>
                <a:path extrusionOk="0" h="32" w="130">
                  <a:moveTo>
                    <a:pt x="114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7"/>
                    <a:pt x="130" y="16"/>
                  </a:cubicBezTo>
                  <a:cubicBezTo>
                    <a:pt x="130" y="25"/>
                    <a:pt x="123" y="32"/>
                    <a:pt x="114" y="3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36"/>
            <p:cNvSpPr/>
            <p:nvPr/>
          </p:nvSpPr>
          <p:spPr>
            <a:xfrm>
              <a:off x="2221" y="2755"/>
              <a:ext cx="51" cy="5"/>
            </a:xfrm>
            <a:custGeom>
              <a:rect b="b" l="l" r="r" t="t"/>
              <a:pathLst>
                <a:path extrusionOk="0" h="33" w="357">
                  <a:moveTo>
                    <a:pt x="341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8"/>
                    <a:pt x="357" y="17"/>
                  </a:cubicBezTo>
                  <a:cubicBezTo>
                    <a:pt x="357" y="26"/>
                    <a:pt x="350" y="33"/>
                    <a:pt x="341" y="33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36"/>
            <p:cNvSpPr/>
            <p:nvPr/>
          </p:nvSpPr>
          <p:spPr>
            <a:xfrm>
              <a:off x="2193" y="2755"/>
              <a:ext cx="19" cy="5"/>
            </a:xfrm>
            <a:custGeom>
              <a:rect b="b" l="l" r="r" t="t"/>
              <a:pathLst>
                <a:path extrusionOk="0" h="33" w="130">
                  <a:moveTo>
                    <a:pt x="114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8"/>
                    <a:pt x="130" y="17"/>
                  </a:cubicBezTo>
                  <a:cubicBezTo>
                    <a:pt x="130" y="26"/>
                    <a:pt x="123" y="33"/>
                    <a:pt x="114" y="33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36"/>
            <p:cNvSpPr/>
            <p:nvPr/>
          </p:nvSpPr>
          <p:spPr>
            <a:xfrm>
              <a:off x="2221" y="2779"/>
              <a:ext cx="51" cy="5"/>
            </a:xfrm>
            <a:custGeom>
              <a:rect b="b" l="l" r="r" t="t"/>
              <a:pathLst>
                <a:path extrusionOk="0" h="32" w="357">
                  <a:moveTo>
                    <a:pt x="341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6"/>
                  </a:cubicBezTo>
                  <a:cubicBezTo>
                    <a:pt x="357" y="25"/>
                    <a:pt x="350" y="32"/>
                    <a:pt x="341" y="3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36"/>
            <p:cNvSpPr/>
            <p:nvPr/>
          </p:nvSpPr>
          <p:spPr>
            <a:xfrm>
              <a:off x="2193" y="2779"/>
              <a:ext cx="19" cy="5"/>
            </a:xfrm>
            <a:custGeom>
              <a:rect b="b" l="l" r="r" t="t"/>
              <a:pathLst>
                <a:path extrusionOk="0" h="32" w="130">
                  <a:moveTo>
                    <a:pt x="114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7"/>
                    <a:pt x="130" y="16"/>
                  </a:cubicBezTo>
                  <a:cubicBezTo>
                    <a:pt x="130" y="25"/>
                    <a:pt x="123" y="32"/>
                    <a:pt x="114" y="32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9" name="Google Shape;909;p136"/>
          <p:cNvSpPr/>
          <p:nvPr/>
        </p:nvSpPr>
        <p:spPr>
          <a:xfrm>
            <a:off x="9305000" y="4675858"/>
            <a:ext cx="2810100" cy="1466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/>
              <a:t>The </a:t>
            </a:r>
            <a:r>
              <a:rPr lang="fr-FR" sz="1500" u="sng">
                <a:solidFill>
                  <a:schemeClr val="hlink"/>
                </a:solidFill>
                <a:hlinkClick r:id="rId4"/>
              </a:rPr>
              <a:t>BI Review Feedback Jamboard</a:t>
            </a:r>
            <a:r>
              <a:rPr lang="fr-FR" sz="1500"/>
              <a:t> is open. You can provide your overall BI Review feedback by Program or Function.</a:t>
            </a:r>
            <a:endParaRPr sz="1500"/>
          </a:p>
        </p:txBody>
      </p:sp>
      <p:sp>
        <p:nvSpPr>
          <p:cNvPr id="910" name="Google Shape;910;p136"/>
          <p:cNvSpPr/>
          <p:nvPr/>
        </p:nvSpPr>
        <p:spPr>
          <a:xfrm>
            <a:off x="9277233" y="4211100"/>
            <a:ext cx="2826900" cy="459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Feedback Board</a:t>
            </a:r>
            <a:endParaRPr b="1" sz="1500"/>
          </a:p>
        </p:txBody>
      </p:sp>
      <p:grpSp>
        <p:nvGrpSpPr>
          <p:cNvPr id="911" name="Google Shape;911;p136"/>
          <p:cNvGrpSpPr/>
          <p:nvPr/>
        </p:nvGrpSpPr>
        <p:grpSpPr>
          <a:xfrm>
            <a:off x="9206209" y="4224909"/>
            <a:ext cx="431989" cy="431987"/>
            <a:chOff x="2622997" y="5499069"/>
            <a:chExt cx="324000" cy="323998"/>
          </a:xfrm>
        </p:grpSpPr>
        <p:sp>
          <p:nvSpPr>
            <p:cNvPr id="912" name="Google Shape;912;p136"/>
            <p:cNvSpPr/>
            <p:nvPr/>
          </p:nvSpPr>
          <p:spPr>
            <a:xfrm>
              <a:off x="2700413" y="5711246"/>
              <a:ext cx="34407" cy="34407"/>
            </a:xfrm>
            <a:custGeom>
              <a:rect b="b" l="l" r="r" t="t"/>
              <a:pathLst>
                <a:path extrusionOk="0" h="24" w="24">
                  <a:moveTo>
                    <a:pt x="10" y="0"/>
                  </a:moveTo>
                  <a:lnTo>
                    <a:pt x="0" y="24"/>
                  </a:lnTo>
                  <a:lnTo>
                    <a:pt x="24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36"/>
            <p:cNvSpPr/>
            <p:nvPr/>
          </p:nvSpPr>
          <p:spPr>
            <a:xfrm>
              <a:off x="2731953" y="5610892"/>
              <a:ext cx="116125" cy="116124"/>
            </a:xfrm>
            <a:custGeom>
              <a:rect b="b" l="l" r="r" t="t"/>
              <a:pathLst>
                <a:path extrusionOk="0" h="573" w="572">
                  <a:moveTo>
                    <a:pt x="535" y="0"/>
                  </a:moveTo>
                  <a:cubicBezTo>
                    <a:pt x="534" y="1"/>
                    <a:pt x="535" y="2"/>
                    <a:pt x="534" y="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36" y="573"/>
                    <a:pt x="36" y="573"/>
                    <a:pt x="36" y="573"/>
                  </a:cubicBezTo>
                  <a:cubicBezTo>
                    <a:pt x="572" y="37"/>
                    <a:pt x="572" y="37"/>
                    <a:pt x="572" y="37"/>
                  </a:cubicBezTo>
                  <a:lnTo>
                    <a:pt x="535" y="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36"/>
            <p:cNvSpPr/>
            <p:nvPr/>
          </p:nvSpPr>
          <p:spPr>
            <a:xfrm>
              <a:off x="2832307" y="5575051"/>
              <a:ext cx="38708" cy="38708"/>
            </a:xfrm>
            <a:custGeom>
              <a:rect b="b" l="l" r="r" t="t"/>
              <a:pathLst>
                <a:path extrusionOk="0" h="188" w="190">
                  <a:moveTo>
                    <a:pt x="0" y="90"/>
                  </a:moveTo>
                  <a:cubicBezTo>
                    <a:pt x="2" y="91"/>
                    <a:pt x="5" y="91"/>
                    <a:pt x="6" y="93"/>
                  </a:cubicBezTo>
                  <a:cubicBezTo>
                    <a:pt x="101" y="188"/>
                    <a:pt x="101" y="188"/>
                    <a:pt x="101" y="188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36"/>
            <p:cNvSpPr/>
            <p:nvPr/>
          </p:nvSpPr>
          <p:spPr>
            <a:xfrm>
              <a:off x="2719050" y="5597989"/>
              <a:ext cx="117557" cy="116124"/>
            </a:xfrm>
            <a:custGeom>
              <a:rect b="b" l="l" r="r" t="t"/>
              <a:pathLst>
                <a:path extrusionOk="0" h="576" w="575">
                  <a:moveTo>
                    <a:pt x="39" y="576"/>
                  </a:moveTo>
                  <a:cubicBezTo>
                    <a:pt x="573" y="42"/>
                    <a:pt x="573" y="42"/>
                    <a:pt x="573" y="42"/>
                  </a:cubicBezTo>
                  <a:cubicBezTo>
                    <a:pt x="573" y="42"/>
                    <a:pt x="574" y="42"/>
                    <a:pt x="575" y="41"/>
                  </a:cubicBezTo>
                  <a:cubicBezTo>
                    <a:pt x="540" y="6"/>
                    <a:pt x="540" y="6"/>
                    <a:pt x="540" y="6"/>
                  </a:cubicBezTo>
                  <a:cubicBezTo>
                    <a:pt x="538" y="4"/>
                    <a:pt x="538" y="2"/>
                    <a:pt x="538" y="0"/>
                  </a:cubicBezTo>
                  <a:cubicBezTo>
                    <a:pt x="0" y="537"/>
                    <a:pt x="0" y="537"/>
                    <a:pt x="0" y="537"/>
                  </a:cubicBezTo>
                  <a:lnTo>
                    <a:pt x="39" y="576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36"/>
            <p:cNvSpPr/>
            <p:nvPr/>
          </p:nvSpPr>
          <p:spPr>
            <a:xfrm>
              <a:off x="2622997" y="5499069"/>
              <a:ext cx="324000" cy="323998"/>
            </a:xfrm>
            <a:custGeom>
              <a:rect b="b" l="l" r="r" t="t"/>
              <a:pathLst>
                <a:path extrusionOk="0" h="1601" w="1600">
                  <a:moveTo>
                    <a:pt x="800" y="0"/>
                  </a:moveTo>
                  <a:cubicBezTo>
                    <a:pt x="358" y="0"/>
                    <a:pt x="0" y="359"/>
                    <a:pt x="0" y="801"/>
                  </a:cubicBezTo>
                  <a:cubicBezTo>
                    <a:pt x="0" y="1243"/>
                    <a:pt x="358" y="1601"/>
                    <a:pt x="800" y="1601"/>
                  </a:cubicBezTo>
                  <a:cubicBezTo>
                    <a:pt x="1242" y="1601"/>
                    <a:pt x="1600" y="1243"/>
                    <a:pt x="1600" y="801"/>
                  </a:cubicBezTo>
                  <a:cubicBezTo>
                    <a:pt x="1600" y="359"/>
                    <a:pt x="1242" y="0"/>
                    <a:pt x="800" y="0"/>
                  </a:cubicBezTo>
                  <a:close/>
                  <a:moveTo>
                    <a:pt x="1261" y="489"/>
                  </a:moveTo>
                  <a:cubicBezTo>
                    <a:pt x="576" y="1174"/>
                    <a:pt x="576" y="1174"/>
                    <a:pt x="576" y="1174"/>
                  </a:cubicBezTo>
                  <a:cubicBezTo>
                    <a:pt x="574" y="1176"/>
                    <a:pt x="572" y="1177"/>
                    <a:pt x="570" y="1178"/>
                  </a:cubicBezTo>
                  <a:cubicBezTo>
                    <a:pt x="358" y="1265"/>
                    <a:pt x="358" y="1265"/>
                    <a:pt x="358" y="1265"/>
                  </a:cubicBezTo>
                  <a:cubicBezTo>
                    <a:pt x="356" y="1266"/>
                    <a:pt x="354" y="1266"/>
                    <a:pt x="351" y="1266"/>
                  </a:cubicBezTo>
                  <a:cubicBezTo>
                    <a:pt x="347" y="1266"/>
                    <a:pt x="342" y="1264"/>
                    <a:pt x="339" y="1261"/>
                  </a:cubicBezTo>
                  <a:cubicBezTo>
                    <a:pt x="334" y="1256"/>
                    <a:pt x="333" y="1249"/>
                    <a:pt x="335" y="1242"/>
                  </a:cubicBezTo>
                  <a:cubicBezTo>
                    <a:pt x="424" y="1031"/>
                    <a:pt x="424" y="1031"/>
                    <a:pt x="424" y="1031"/>
                  </a:cubicBezTo>
                  <a:cubicBezTo>
                    <a:pt x="425" y="1029"/>
                    <a:pt x="426" y="1027"/>
                    <a:pt x="428" y="1026"/>
                  </a:cubicBezTo>
                  <a:cubicBezTo>
                    <a:pt x="1113" y="340"/>
                    <a:pt x="1113" y="340"/>
                    <a:pt x="1113" y="340"/>
                  </a:cubicBezTo>
                  <a:cubicBezTo>
                    <a:pt x="1117" y="337"/>
                    <a:pt x="1121" y="335"/>
                    <a:pt x="1126" y="335"/>
                  </a:cubicBezTo>
                  <a:cubicBezTo>
                    <a:pt x="1126" y="335"/>
                    <a:pt x="1126" y="335"/>
                    <a:pt x="1126" y="335"/>
                  </a:cubicBezTo>
                  <a:cubicBezTo>
                    <a:pt x="1130" y="335"/>
                    <a:pt x="1135" y="337"/>
                    <a:pt x="1138" y="340"/>
                  </a:cubicBezTo>
                  <a:cubicBezTo>
                    <a:pt x="1261" y="464"/>
                    <a:pt x="1261" y="464"/>
                    <a:pt x="1261" y="464"/>
                  </a:cubicBezTo>
                  <a:cubicBezTo>
                    <a:pt x="1268" y="471"/>
                    <a:pt x="1268" y="482"/>
                    <a:pt x="1261" y="489"/>
                  </a:cubicBez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54"/>
          <p:cNvSpPr txBox="1"/>
          <p:nvPr>
            <p:ph idx="1" type="body"/>
          </p:nvPr>
        </p:nvSpPr>
        <p:spPr>
          <a:xfrm>
            <a:off x="350850" y="1166750"/>
            <a:ext cx="112869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00">
                <a:solidFill>
                  <a:schemeClr val="dk1"/>
                </a:solidFill>
              </a:rPr>
              <a:t>PI21, PI22, PI23 &amp; PI24 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00">
                <a:solidFill>
                  <a:schemeClr val="dk1"/>
                </a:solidFill>
              </a:rPr>
              <a:t>ICC-OCP MVP performed developments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00">
                <a:solidFill>
                  <a:schemeClr val="dk1"/>
                </a:solidFill>
              </a:rPr>
              <a:t>presentation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76" name="Google Shape;1876;p15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77" name="Google Shape;1877;p154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55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84" name="Google Shape;1884;p155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5" name="Google Shape;188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11" y="753500"/>
            <a:ext cx="10371688" cy="59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155"/>
          <p:cNvSpPr txBox="1"/>
          <p:nvPr>
            <p:ph type="title"/>
          </p:nvPr>
        </p:nvSpPr>
        <p:spPr>
          <a:xfrm>
            <a:off x="212401" y="643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OCR creation : Catalog type</a:t>
            </a:r>
            <a:endParaRPr/>
          </a:p>
        </p:txBody>
      </p:sp>
      <p:sp>
        <p:nvSpPr>
          <p:cNvPr id="1887" name="Google Shape;1887;p155"/>
          <p:cNvSpPr/>
          <p:nvPr/>
        </p:nvSpPr>
        <p:spPr>
          <a:xfrm>
            <a:off x="9511500" y="18845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56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94" name="Google Shape;1894;p156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5" name="Google Shape;189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50" y="708424"/>
            <a:ext cx="10972800" cy="56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56"/>
          <p:cNvSpPr txBox="1"/>
          <p:nvPr>
            <p:ph type="title"/>
          </p:nvPr>
        </p:nvSpPr>
        <p:spPr>
          <a:xfrm>
            <a:off x="212401" y="643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OCR : SR type</a:t>
            </a:r>
            <a:endParaRPr/>
          </a:p>
        </p:txBody>
      </p:sp>
      <p:sp>
        <p:nvSpPr>
          <p:cNvPr id="1897" name="Google Shape;1897;p156"/>
          <p:cNvSpPr/>
          <p:nvPr/>
        </p:nvSpPr>
        <p:spPr>
          <a:xfrm>
            <a:off x="9511500" y="18845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5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04" name="Google Shape;1904;p157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5" name="Google Shape;190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13125"/>
            <a:ext cx="11860225" cy="489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157"/>
          <p:cNvSpPr txBox="1"/>
          <p:nvPr>
            <p:ph type="title"/>
          </p:nvPr>
        </p:nvSpPr>
        <p:spPr>
          <a:xfrm>
            <a:off x="212401" y="643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My </a:t>
            </a:r>
            <a:r>
              <a:rPr lang="fr-FR"/>
              <a:t>OCR list</a:t>
            </a:r>
            <a:endParaRPr/>
          </a:p>
        </p:txBody>
      </p:sp>
      <p:sp>
        <p:nvSpPr>
          <p:cNvPr id="1907" name="Google Shape;1907;p157"/>
          <p:cNvSpPr/>
          <p:nvPr/>
        </p:nvSpPr>
        <p:spPr>
          <a:xfrm>
            <a:off x="8838775" y="4015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08" name="Google Shape;1908;p157"/>
          <p:cNvSpPr/>
          <p:nvPr/>
        </p:nvSpPr>
        <p:spPr>
          <a:xfrm>
            <a:off x="10018950" y="6435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PI22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5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15" name="Google Shape;1915;p158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6" name="Google Shape;191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3" y="1506437"/>
            <a:ext cx="11431876" cy="327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58"/>
          <p:cNvSpPr txBox="1"/>
          <p:nvPr>
            <p:ph type="title"/>
          </p:nvPr>
        </p:nvSpPr>
        <p:spPr>
          <a:xfrm>
            <a:off x="212401" y="643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OCR header</a:t>
            </a:r>
            <a:endParaRPr/>
          </a:p>
        </p:txBody>
      </p:sp>
      <p:sp>
        <p:nvSpPr>
          <p:cNvPr id="1918" name="Google Shape;1918;p158"/>
          <p:cNvSpPr/>
          <p:nvPr/>
        </p:nvSpPr>
        <p:spPr>
          <a:xfrm>
            <a:off x="10018950" y="6435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59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5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26" name="Google Shape;1926;p159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7" name="Google Shape;192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6976"/>
            <a:ext cx="12192000" cy="52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159"/>
          <p:cNvSpPr txBox="1"/>
          <p:nvPr>
            <p:ph type="title"/>
          </p:nvPr>
        </p:nvSpPr>
        <p:spPr>
          <a:xfrm>
            <a:off x="212401" y="643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Offer Dossier : GENERAL</a:t>
            </a:r>
            <a:endParaRPr/>
          </a:p>
        </p:txBody>
      </p:sp>
      <p:sp>
        <p:nvSpPr>
          <p:cNvPr id="1929" name="Google Shape;1929;p159"/>
          <p:cNvSpPr/>
          <p:nvPr/>
        </p:nvSpPr>
        <p:spPr>
          <a:xfrm>
            <a:off x="10018950" y="6435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PI22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60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60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60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38" name="Google Shape;1938;p160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9" name="Google Shape;193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50" y="193950"/>
            <a:ext cx="10053924" cy="65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160"/>
          <p:cNvSpPr/>
          <p:nvPr/>
        </p:nvSpPr>
        <p:spPr>
          <a:xfrm>
            <a:off x="10404775" y="58085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PI22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1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61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61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49" name="Google Shape;1949;p161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50" y="607487"/>
            <a:ext cx="10623467" cy="54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61"/>
          <p:cNvSpPr/>
          <p:nvPr/>
        </p:nvSpPr>
        <p:spPr>
          <a:xfrm>
            <a:off x="10757725" y="774425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PI22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62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58" name="Google Shape;1958;p162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9" name="Google Shape;195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52" y="746750"/>
            <a:ext cx="9971325" cy="56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62"/>
          <p:cNvSpPr/>
          <p:nvPr/>
        </p:nvSpPr>
        <p:spPr>
          <a:xfrm>
            <a:off x="10018950" y="6435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61" name="Google Shape;1961;p162"/>
          <p:cNvSpPr/>
          <p:nvPr/>
        </p:nvSpPr>
        <p:spPr>
          <a:xfrm>
            <a:off x="10208700" y="1356625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63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68" name="Google Shape;1968;p163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9" name="Google Shape;196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50" y="1125549"/>
            <a:ext cx="11540824" cy="41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163"/>
          <p:cNvSpPr txBox="1"/>
          <p:nvPr>
            <p:ph type="title"/>
          </p:nvPr>
        </p:nvSpPr>
        <p:spPr>
          <a:xfrm>
            <a:off x="350851" y="2444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Offer Dossier : CUSTOMER info</a:t>
            </a:r>
            <a:endParaRPr/>
          </a:p>
        </p:txBody>
      </p:sp>
      <p:sp>
        <p:nvSpPr>
          <p:cNvPr id="1971" name="Google Shape;1971;p163"/>
          <p:cNvSpPr/>
          <p:nvPr/>
        </p:nvSpPr>
        <p:spPr>
          <a:xfrm>
            <a:off x="10825975" y="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7"/>
          <p:cNvSpPr/>
          <p:nvPr/>
        </p:nvSpPr>
        <p:spPr>
          <a:xfrm>
            <a:off x="4078346" y="3483236"/>
            <a:ext cx="3959700" cy="220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37"/>
          <p:cNvSpPr/>
          <p:nvPr/>
        </p:nvSpPr>
        <p:spPr>
          <a:xfrm>
            <a:off x="3678933" y="764547"/>
            <a:ext cx="4037400" cy="1180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37"/>
          <p:cNvSpPr/>
          <p:nvPr/>
        </p:nvSpPr>
        <p:spPr>
          <a:xfrm>
            <a:off x="605300" y="5784650"/>
            <a:ext cx="9627000" cy="507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37"/>
          <p:cNvSpPr/>
          <p:nvPr/>
        </p:nvSpPr>
        <p:spPr>
          <a:xfrm>
            <a:off x="10767249" y="962600"/>
            <a:ext cx="1346700" cy="5367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37"/>
          <p:cNvSpPr/>
          <p:nvPr/>
        </p:nvSpPr>
        <p:spPr>
          <a:xfrm>
            <a:off x="1933068" y="2156871"/>
            <a:ext cx="2528700" cy="1187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37"/>
          <p:cNvSpPr txBox="1"/>
          <p:nvPr/>
        </p:nvSpPr>
        <p:spPr>
          <a:xfrm>
            <a:off x="1809271" y="2177899"/>
            <a:ext cx="270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Product Offer Referential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37"/>
          <p:cNvSpPr/>
          <p:nvPr/>
        </p:nvSpPr>
        <p:spPr>
          <a:xfrm>
            <a:off x="2118120" y="2488434"/>
            <a:ext cx="1019400" cy="3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37"/>
          <p:cNvSpPr txBox="1"/>
          <p:nvPr/>
        </p:nvSpPr>
        <p:spPr>
          <a:xfrm>
            <a:off x="2149116" y="2497605"/>
            <a:ext cx="93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Specification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37"/>
          <p:cNvSpPr txBox="1"/>
          <p:nvPr/>
        </p:nvSpPr>
        <p:spPr>
          <a:xfrm>
            <a:off x="3308315" y="2541616"/>
            <a:ext cx="938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Catalogues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37"/>
          <p:cNvSpPr/>
          <p:nvPr/>
        </p:nvSpPr>
        <p:spPr>
          <a:xfrm>
            <a:off x="3267765" y="2488434"/>
            <a:ext cx="1019400" cy="3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37"/>
          <p:cNvSpPr txBox="1"/>
          <p:nvPr/>
        </p:nvSpPr>
        <p:spPr>
          <a:xfrm>
            <a:off x="3660852" y="791951"/>
            <a:ext cx="254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Fulfilment of Customer Orders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37"/>
          <p:cNvSpPr txBox="1"/>
          <p:nvPr/>
        </p:nvSpPr>
        <p:spPr>
          <a:xfrm>
            <a:off x="6880626" y="1025012"/>
            <a:ext cx="66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MSCN (creation)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37"/>
          <p:cNvSpPr/>
          <p:nvPr/>
        </p:nvSpPr>
        <p:spPr>
          <a:xfrm>
            <a:off x="6923608" y="1008004"/>
            <a:ext cx="553200" cy="3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37"/>
          <p:cNvSpPr txBox="1"/>
          <p:nvPr/>
        </p:nvSpPr>
        <p:spPr>
          <a:xfrm>
            <a:off x="6166678" y="1458985"/>
            <a:ext cx="53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37"/>
          <p:cNvSpPr/>
          <p:nvPr/>
        </p:nvSpPr>
        <p:spPr>
          <a:xfrm>
            <a:off x="6166677" y="1405803"/>
            <a:ext cx="5739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37"/>
          <p:cNvSpPr txBox="1"/>
          <p:nvPr/>
        </p:nvSpPr>
        <p:spPr>
          <a:xfrm>
            <a:off x="5364846" y="1413148"/>
            <a:ext cx="6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Request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37"/>
          <p:cNvSpPr/>
          <p:nvPr/>
        </p:nvSpPr>
        <p:spPr>
          <a:xfrm>
            <a:off x="5397527" y="1405803"/>
            <a:ext cx="5739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37"/>
          <p:cNvSpPr txBox="1"/>
          <p:nvPr/>
        </p:nvSpPr>
        <p:spPr>
          <a:xfrm>
            <a:off x="6864229" y="1450923"/>
            <a:ext cx="6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(creation)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37"/>
          <p:cNvSpPr/>
          <p:nvPr/>
        </p:nvSpPr>
        <p:spPr>
          <a:xfrm>
            <a:off x="6920512" y="1434142"/>
            <a:ext cx="553200" cy="3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37"/>
          <p:cNvSpPr/>
          <p:nvPr/>
        </p:nvSpPr>
        <p:spPr>
          <a:xfrm>
            <a:off x="4285245" y="3963191"/>
            <a:ext cx="8313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37"/>
          <p:cNvSpPr txBox="1"/>
          <p:nvPr/>
        </p:nvSpPr>
        <p:spPr>
          <a:xfrm>
            <a:off x="5762494" y="3998733"/>
            <a:ext cx="53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37"/>
          <p:cNvSpPr txBox="1"/>
          <p:nvPr/>
        </p:nvSpPr>
        <p:spPr>
          <a:xfrm>
            <a:off x="7127624" y="3996265"/>
            <a:ext cx="53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37"/>
          <p:cNvSpPr txBox="1"/>
          <p:nvPr/>
        </p:nvSpPr>
        <p:spPr>
          <a:xfrm>
            <a:off x="729867" y="5793475"/>
            <a:ext cx="27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A/C Configuration </a:t>
            </a: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37"/>
          <p:cNvSpPr txBox="1"/>
          <p:nvPr/>
        </p:nvSpPr>
        <p:spPr>
          <a:xfrm>
            <a:off x="3816291" y="5859467"/>
            <a:ext cx="11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Configuration Target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37"/>
          <p:cNvSpPr/>
          <p:nvPr/>
        </p:nvSpPr>
        <p:spPr>
          <a:xfrm>
            <a:off x="3816291" y="5859467"/>
            <a:ext cx="12174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37"/>
          <p:cNvSpPr txBox="1"/>
          <p:nvPr/>
        </p:nvSpPr>
        <p:spPr>
          <a:xfrm>
            <a:off x="7140472" y="5859467"/>
            <a:ext cx="12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Configuration Baseline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37"/>
          <p:cNvSpPr/>
          <p:nvPr/>
        </p:nvSpPr>
        <p:spPr>
          <a:xfrm>
            <a:off x="7140472" y="5859467"/>
            <a:ext cx="12174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37"/>
          <p:cNvSpPr txBox="1"/>
          <p:nvPr/>
        </p:nvSpPr>
        <p:spPr>
          <a:xfrm>
            <a:off x="3850016" y="1347819"/>
            <a:ext cx="76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Fleet (mgt &amp; milestones)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37"/>
          <p:cNvSpPr/>
          <p:nvPr/>
        </p:nvSpPr>
        <p:spPr>
          <a:xfrm>
            <a:off x="3886250" y="1328792"/>
            <a:ext cx="6612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37"/>
          <p:cNvSpPr txBox="1"/>
          <p:nvPr/>
        </p:nvSpPr>
        <p:spPr>
          <a:xfrm>
            <a:off x="10831198" y="3396101"/>
            <a:ext cx="123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b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A/C Configuration</a:t>
            </a:r>
            <a:b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conformity</a:t>
            </a:r>
            <a:endParaRPr/>
          </a:p>
        </p:txBody>
      </p:sp>
      <p:sp>
        <p:nvSpPr>
          <p:cNvPr id="951" name="Google Shape;951;p137"/>
          <p:cNvSpPr/>
          <p:nvPr/>
        </p:nvSpPr>
        <p:spPr>
          <a:xfrm rot="-4327333">
            <a:off x="4124699" y="1957358"/>
            <a:ext cx="575593" cy="14876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37"/>
          <p:cNvSpPr/>
          <p:nvPr/>
        </p:nvSpPr>
        <p:spPr>
          <a:xfrm rot="-8462088">
            <a:off x="10041221" y="1641545"/>
            <a:ext cx="887814" cy="21950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37"/>
          <p:cNvSpPr/>
          <p:nvPr/>
        </p:nvSpPr>
        <p:spPr>
          <a:xfrm rot="10798132">
            <a:off x="10244625" y="5932772"/>
            <a:ext cx="552000" cy="21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37"/>
          <p:cNvSpPr/>
          <p:nvPr/>
        </p:nvSpPr>
        <p:spPr>
          <a:xfrm rot="-6962637">
            <a:off x="4138273" y="3295570"/>
            <a:ext cx="575319" cy="14892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37"/>
          <p:cNvSpPr/>
          <p:nvPr/>
        </p:nvSpPr>
        <p:spPr>
          <a:xfrm rot="-5400000">
            <a:off x="5596650" y="2689350"/>
            <a:ext cx="1759500" cy="134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37"/>
          <p:cNvSpPr/>
          <p:nvPr/>
        </p:nvSpPr>
        <p:spPr>
          <a:xfrm rot="-5400000">
            <a:off x="4434900" y="5265675"/>
            <a:ext cx="853500" cy="175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7"/>
          <p:cNvSpPr/>
          <p:nvPr/>
        </p:nvSpPr>
        <p:spPr>
          <a:xfrm>
            <a:off x="4176503" y="3573643"/>
            <a:ext cx="3774000" cy="1362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37"/>
          <p:cNvSpPr txBox="1"/>
          <p:nvPr/>
        </p:nvSpPr>
        <p:spPr>
          <a:xfrm>
            <a:off x="4277240" y="3976653"/>
            <a:ext cx="8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 CRs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A/C CRs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37"/>
          <p:cNvSpPr/>
          <p:nvPr/>
        </p:nvSpPr>
        <p:spPr>
          <a:xfrm>
            <a:off x="5762493" y="3945551"/>
            <a:ext cx="5739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37"/>
          <p:cNvSpPr/>
          <p:nvPr/>
        </p:nvSpPr>
        <p:spPr>
          <a:xfrm>
            <a:off x="7127623" y="3943083"/>
            <a:ext cx="5739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37"/>
          <p:cNvSpPr/>
          <p:nvPr/>
        </p:nvSpPr>
        <p:spPr>
          <a:xfrm>
            <a:off x="2707458" y="2915682"/>
            <a:ext cx="1019400" cy="3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37"/>
          <p:cNvSpPr txBox="1"/>
          <p:nvPr/>
        </p:nvSpPr>
        <p:spPr>
          <a:xfrm>
            <a:off x="2785134" y="3005387"/>
            <a:ext cx="938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 Item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37"/>
          <p:cNvSpPr/>
          <p:nvPr/>
        </p:nvSpPr>
        <p:spPr>
          <a:xfrm>
            <a:off x="229253" y="87953"/>
            <a:ext cx="7098900" cy="4203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37"/>
          <p:cNvSpPr txBox="1"/>
          <p:nvPr/>
        </p:nvSpPr>
        <p:spPr>
          <a:xfrm>
            <a:off x="491058" y="166648"/>
            <a:ext cx="180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Integrated Planning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37"/>
          <p:cNvSpPr txBox="1"/>
          <p:nvPr/>
        </p:nvSpPr>
        <p:spPr>
          <a:xfrm>
            <a:off x="4768062" y="3614006"/>
            <a:ext cx="286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Offer Changes &amp; A/C Changes</a:t>
            </a:r>
            <a:endParaRPr/>
          </a:p>
        </p:txBody>
      </p:sp>
      <p:sp>
        <p:nvSpPr>
          <p:cNvPr id="966" name="Google Shape;966;p137"/>
          <p:cNvSpPr/>
          <p:nvPr/>
        </p:nvSpPr>
        <p:spPr>
          <a:xfrm>
            <a:off x="3341602" y="146140"/>
            <a:ext cx="573900" cy="33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AAT</a:t>
            </a:r>
            <a:endParaRPr b="0" i="0" sz="12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37"/>
          <p:cNvSpPr txBox="1"/>
          <p:nvPr/>
        </p:nvSpPr>
        <p:spPr>
          <a:xfrm>
            <a:off x="7868510" y="608020"/>
            <a:ext cx="24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Negotiate Contractual Agreement and Manage Order Book </a:t>
            </a:r>
            <a:endParaRPr/>
          </a:p>
        </p:txBody>
      </p:sp>
      <p:sp>
        <p:nvSpPr>
          <p:cNvPr id="968" name="Google Shape;968;p137"/>
          <p:cNvSpPr/>
          <p:nvPr/>
        </p:nvSpPr>
        <p:spPr>
          <a:xfrm>
            <a:off x="7772312" y="597110"/>
            <a:ext cx="2366400" cy="134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137"/>
          <p:cNvSpPr txBox="1"/>
          <p:nvPr/>
        </p:nvSpPr>
        <p:spPr>
          <a:xfrm>
            <a:off x="8017932" y="997414"/>
            <a:ext cx="81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MSCN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Cutomer Decision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37"/>
          <p:cNvSpPr/>
          <p:nvPr/>
        </p:nvSpPr>
        <p:spPr>
          <a:xfrm>
            <a:off x="8155226" y="1478269"/>
            <a:ext cx="553200" cy="38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37"/>
          <p:cNvSpPr txBox="1"/>
          <p:nvPr/>
        </p:nvSpPr>
        <p:spPr>
          <a:xfrm>
            <a:off x="8023059" y="1438987"/>
            <a:ext cx="80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SCN Customer Decision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37"/>
          <p:cNvSpPr/>
          <p:nvPr/>
        </p:nvSpPr>
        <p:spPr>
          <a:xfrm>
            <a:off x="8158179" y="1043192"/>
            <a:ext cx="553200" cy="38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37"/>
          <p:cNvSpPr txBox="1"/>
          <p:nvPr/>
        </p:nvSpPr>
        <p:spPr>
          <a:xfrm>
            <a:off x="9105875" y="1278928"/>
            <a:ext cx="80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COM*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37"/>
          <p:cNvSpPr/>
          <p:nvPr/>
        </p:nvSpPr>
        <p:spPr>
          <a:xfrm>
            <a:off x="9224434" y="1197276"/>
            <a:ext cx="5532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137"/>
          <p:cNvSpPr/>
          <p:nvPr/>
        </p:nvSpPr>
        <p:spPr>
          <a:xfrm>
            <a:off x="4910525" y="2047725"/>
            <a:ext cx="1473900" cy="100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37"/>
          <p:cNvSpPr/>
          <p:nvPr/>
        </p:nvSpPr>
        <p:spPr>
          <a:xfrm>
            <a:off x="1861379" y="3551056"/>
            <a:ext cx="1613700" cy="795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37"/>
          <p:cNvSpPr txBox="1"/>
          <p:nvPr/>
        </p:nvSpPr>
        <p:spPr>
          <a:xfrm>
            <a:off x="1873913" y="3570342"/>
            <a:ext cx="251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 Fleet Issues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37"/>
          <p:cNvSpPr txBox="1"/>
          <p:nvPr/>
        </p:nvSpPr>
        <p:spPr>
          <a:xfrm>
            <a:off x="1937326" y="3976306"/>
            <a:ext cx="80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RFW1000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37"/>
          <p:cNvSpPr/>
          <p:nvPr/>
        </p:nvSpPr>
        <p:spPr>
          <a:xfrm>
            <a:off x="2049611" y="3880128"/>
            <a:ext cx="5532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37"/>
          <p:cNvSpPr txBox="1"/>
          <p:nvPr/>
        </p:nvSpPr>
        <p:spPr>
          <a:xfrm>
            <a:off x="5574035" y="2616479"/>
            <a:ext cx="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Upgrades RFC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37"/>
          <p:cNvSpPr/>
          <p:nvPr/>
        </p:nvSpPr>
        <p:spPr>
          <a:xfrm>
            <a:off x="5623403" y="2620419"/>
            <a:ext cx="5532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37"/>
          <p:cNvSpPr txBox="1"/>
          <p:nvPr/>
        </p:nvSpPr>
        <p:spPr>
          <a:xfrm>
            <a:off x="4986736" y="2055269"/>
            <a:ext cx="134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Develop</a:t>
            </a:r>
            <a:br>
              <a:rPr lang="fr-F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Upgrade Solution </a:t>
            </a:r>
            <a:endParaRPr/>
          </a:p>
        </p:txBody>
      </p:sp>
      <p:sp>
        <p:nvSpPr>
          <p:cNvPr id="983" name="Google Shape;983;p137"/>
          <p:cNvSpPr txBox="1"/>
          <p:nvPr/>
        </p:nvSpPr>
        <p:spPr>
          <a:xfrm>
            <a:off x="8362821" y="4200080"/>
            <a:ext cx="171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SB</a:t>
            </a:r>
            <a:b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Monitor VSB</a:t>
            </a:r>
            <a:b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Approval or Acceptance </a:t>
            </a:r>
            <a:endParaRPr/>
          </a:p>
        </p:txBody>
      </p:sp>
      <p:sp>
        <p:nvSpPr>
          <p:cNvPr id="984" name="Google Shape;984;p137"/>
          <p:cNvSpPr/>
          <p:nvPr/>
        </p:nvSpPr>
        <p:spPr>
          <a:xfrm>
            <a:off x="8612572" y="4878118"/>
            <a:ext cx="479400" cy="27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37"/>
          <p:cNvSpPr/>
          <p:nvPr/>
        </p:nvSpPr>
        <p:spPr>
          <a:xfrm>
            <a:off x="9315370" y="4878118"/>
            <a:ext cx="479400" cy="27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37"/>
          <p:cNvSpPr/>
          <p:nvPr/>
        </p:nvSpPr>
        <p:spPr>
          <a:xfrm>
            <a:off x="0" y="6587929"/>
            <a:ext cx="232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*: Commercial Allocation Planning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37"/>
          <p:cNvSpPr/>
          <p:nvPr/>
        </p:nvSpPr>
        <p:spPr>
          <a:xfrm rot="10800000">
            <a:off x="7557376" y="1275802"/>
            <a:ext cx="420900" cy="215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37"/>
          <p:cNvSpPr/>
          <p:nvPr/>
        </p:nvSpPr>
        <p:spPr>
          <a:xfrm rot="10800000">
            <a:off x="3310958" y="4008537"/>
            <a:ext cx="903900" cy="198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37"/>
          <p:cNvSpPr/>
          <p:nvPr/>
        </p:nvSpPr>
        <p:spPr>
          <a:xfrm rot="-8752749">
            <a:off x="7843941" y="4618863"/>
            <a:ext cx="575462" cy="14902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37"/>
          <p:cNvSpPr/>
          <p:nvPr/>
        </p:nvSpPr>
        <p:spPr>
          <a:xfrm rot="-5400000">
            <a:off x="4860596" y="3174125"/>
            <a:ext cx="757200" cy="143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37"/>
          <p:cNvSpPr/>
          <p:nvPr/>
        </p:nvSpPr>
        <p:spPr>
          <a:xfrm rot="-5400000">
            <a:off x="-1988507" y="3095197"/>
            <a:ext cx="5467200" cy="151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37"/>
          <p:cNvSpPr/>
          <p:nvPr/>
        </p:nvSpPr>
        <p:spPr>
          <a:xfrm rot="-4327333">
            <a:off x="6394367" y="590115"/>
            <a:ext cx="575593" cy="14876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37"/>
          <p:cNvSpPr/>
          <p:nvPr/>
        </p:nvSpPr>
        <p:spPr>
          <a:xfrm rot="-9246798">
            <a:off x="7190003" y="476328"/>
            <a:ext cx="713937" cy="17536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37"/>
          <p:cNvSpPr txBox="1"/>
          <p:nvPr/>
        </p:nvSpPr>
        <p:spPr>
          <a:xfrm>
            <a:off x="4264481" y="3610362"/>
            <a:ext cx="72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MP.AC.03.03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37"/>
          <p:cNvSpPr txBox="1"/>
          <p:nvPr/>
        </p:nvSpPr>
        <p:spPr>
          <a:xfrm>
            <a:off x="4264480" y="3713853"/>
            <a:ext cx="72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MP.AC.02.05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37"/>
          <p:cNvSpPr txBox="1"/>
          <p:nvPr/>
        </p:nvSpPr>
        <p:spPr>
          <a:xfrm>
            <a:off x="1282496" y="333362"/>
            <a:ext cx="62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MP.PM.02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37"/>
          <p:cNvSpPr txBox="1"/>
          <p:nvPr/>
        </p:nvSpPr>
        <p:spPr>
          <a:xfrm>
            <a:off x="3724547" y="976156"/>
            <a:ext cx="62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MP.PM.03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37"/>
          <p:cNvSpPr txBox="1"/>
          <p:nvPr/>
        </p:nvSpPr>
        <p:spPr>
          <a:xfrm>
            <a:off x="1874808" y="2937060"/>
            <a:ext cx="72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MP.AC.02.01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37"/>
          <p:cNvSpPr txBox="1"/>
          <p:nvPr/>
        </p:nvSpPr>
        <p:spPr>
          <a:xfrm>
            <a:off x="1885624" y="3070853"/>
            <a:ext cx="72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MP.AC.02.03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37"/>
          <p:cNvSpPr txBox="1"/>
          <p:nvPr/>
        </p:nvSpPr>
        <p:spPr>
          <a:xfrm>
            <a:off x="9519673" y="841657"/>
            <a:ext cx="67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SE.CA.02.03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37"/>
          <p:cNvSpPr txBox="1"/>
          <p:nvPr/>
        </p:nvSpPr>
        <p:spPr>
          <a:xfrm>
            <a:off x="2809733" y="3780597"/>
            <a:ext cx="68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SU.CP.03.01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37"/>
          <p:cNvSpPr txBox="1"/>
          <p:nvPr/>
        </p:nvSpPr>
        <p:spPr>
          <a:xfrm>
            <a:off x="5702837" y="2391829"/>
            <a:ext cx="68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SU.EC.01.01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37"/>
          <p:cNvSpPr txBox="1"/>
          <p:nvPr/>
        </p:nvSpPr>
        <p:spPr>
          <a:xfrm>
            <a:off x="9470511" y="4249194"/>
            <a:ext cx="55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SU.EC.02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37"/>
          <p:cNvSpPr/>
          <p:nvPr/>
        </p:nvSpPr>
        <p:spPr>
          <a:xfrm rot="10800000">
            <a:off x="1155025" y="948650"/>
            <a:ext cx="2518800" cy="4810200"/>
          </a:xfrm>
          <a:prstGeom prst="leftUpArrow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37"/>
          <p:cNvSpPr txBox="1"/>
          <p:nvPr/>
        </p:nvSpPr>
        <p:spPr>
          <a:xfrm>
            <a:off x="1402727" y="1176850"/>
            <a:ext cx="2091900" cy="692700"/>
          </a:xfrm>
          <a:prstGeom prst="rect">
            <a:avLst/>
          </a:prstGeom>
          <a:solidFill>
            <a:srgbClr val="FFFFFF">
              <a:alpha val="547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To be updated with Develop Customized Module DP.</a:t>
            </a:r>
            <a:endParaRPr sz="11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37"/>
          <p:cNvSpPr/>
          <p:nvPr/>
        </p:nvSpPr>
        <p:spPr>
          <a:xfrm rot="8099301">
            <a:off x="8052520" y="5446231"/>
            <a:ext cx="1043902" cy="21213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37"/>
          <p:cNvSpPr/>
          <p:nvPr/>
        </p:nvSpPr>
        <p:spPr>
          <a:xfrm rot="10800000">
            <a:off x="4444282" y="2532225"/>
            <a:ext cx="665700" cy="215700"/>
          </a:xfrm>
          <a:prstGeom prst="leftRightArrow">
            <a:avLst>
              <a:gd fmla="val 36926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37"/>
          <p:cNvSpPr txBox="1"/>
          <p:nvPr/>
        </p:nvSpPr>
        <p:spPr>
          <a:xfrm rot="-5400000">
            <a:off x="-1601400" y="3266300"/>
            <a:ext cx="3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Simplified view - To be completed in next BI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37"/>
          <p:cNvSpPr/>
          <p:nvPr/>
        </p:nvSpPr>
        <p:spPr>
          <a:xfrm>
            <a:off x="8104150" y="2375975"/>
            <a:ext cx="2199000" cy="1471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37"/>
          <p:cNvSpPr txBox="1"/>
          <p:nvPr/>
        </p:nvSpPr>
        <p:spPr>
          <a:xfrm>
            <a:off x="8081224" y="2335675"/>
            <a:ext cx="215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</a:t>
            </a: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certification</a:t>
            </a:r>
            <a:b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(to be updated)</a:t>
            </a:r>
            <a:endParaRPr b="0" i="1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37"/>
          <p:cNvSpPr/>
          <p:nvPr/>
        </p:nvSpPr>
        <p:spPr>
          <a:xfrm rot="-3272827">
            <a:off x="6481562" y="2695239"/>
            <a:ext cx="2050227" cy="13402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37"/>
          <p:cNvSpPr/>
          <p:nvPr/>
        </p:nvSpPr>
        <p:spPr>
          <a:xfrm>
            <a:off x="10841650" y="2031650"/>
            <a:ext cx="1217400" cy="55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delta</a:t>
            </a:r>
            <a:b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“as-contracted” - “as-specified”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37"/>
          <p:cNvSpPr/>
          <p:nvPr/>
        </p:nvSpPr>
        <p:spPr>
          <a:xfrm>
            <a:off x="11782925" y="902425"/>
            <a:ext cx="386532" cy="261576"/>
          </a:xfrm>
          <a:prstGeom prst="cloud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014" name="Google Shape;1014;p137"/>
          <p:cNvSpPr txBox="1"/>
          <p:nvPr/>
        </p:nvSpPr>
        <p:spPr>
          <a:xfrm>
            <a:off x="11772208" y="841644"/>
            <a:ext cx="5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new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37"/>
          <p:cNvSpPr/>
          <p:nvPr/>
        </p:nvSpPr>
        <p:spPr>
          <a:xfrm>
            <a:off x="431200" y="6057225"/>
            <a:ext cx="386532" cy="261576"/>
          </a:xfrm>
          <a:prstGeom prst="cloud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016" name="Google Shape;1016;p137"/>
          <p:cNvSpPr txBox="1"/>
          <p:nvPr/>
        </p:nvSpPr>
        <p:spPr>
          <a:xfrm>
            <a:off x="420483" y="5996444"/>
            <a:ext cx="5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new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37"/>
          <p:cNvSpPr/>
          <p:nvPr/>
        </p:nvSpPr>
        <p:spPr>
          <a:xfrm>
            <a:off x="5243640" y="4561014"/>
            <a:ext cx="1593300" cy="1047300"/>
          </a:xfrm>
          <a:prstGeom prst="roundRect">
            <a:avLst>
              <a:gd fmla="val 16667" name="adj"/>
            </a:avLst>
          </a:prstGeom>
          <a:solidFill>
            <a:srgbClr val="FFFFFF">
              <a:alpha val="65920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37"/>
          <p:cNvSpPr/>
          <p:nvPr/>
        </p:nvSpPr>
        <p:spPr>
          <a:xfrm>
            <a:off x="5145483" y="4470606"/>
            <a:ext cx="1593300" cy="1047300"/>
          </a:xfrm>
          <a:prstGeom prst="roundRect">
            <a:avLst>
              <a:gd fmla="val 16667" name="adj"/>
            </a:avLst>
          </a:prstGeom>
          <a:solidFill>
            <a:srgbClr val="FFFFFF">
              <a:alpha val="65920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37"/>
          <p:cNvSpPr txBox="1"/>
          <p:nvPr/>
        </p:nvSpPr>
        <p:spPr>
          <a:xfrm>
            <a:off x="5470683" y="4481427"/>
            <a:ext cx="112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b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Eqpt Change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37"/>
          <p:cNvSpPr/>
          <p:nvPr/>
        </p:nvSpPr>
        <p:spPr>
          <a:xfrm>
            <a:off x="5254456" y="5014821"/>
            <a:ext cx="5739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37"/>
          <p:cNvSpPr txBox="1"/>
          <p:nvPr/>
        </p:nvSpPr>
        <p:spPr>
          <a:xfrm>
            <a:off x="5324385" y="5088656"/>
            <a:ext cx="43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EqCR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37"/>
          <p:cNvSpPr/>
          <p:nvPr/>
        </p:nvSpPr>
        <p:spPr>
          <a:xfrm>
            <a:off x="6049466" y="5014821"/>
            <a:ext cx="5739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37"/>
          <p:cNvSpPr txBox="1"/>
          <p:nvPr/>
        </p:nvSpPr>
        <p:spPr>
          <a:xfrm>
            <a:off x="6119395" y="5088656"/>
            <a:ext cx="43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37"/>
          <p:cNvSpPr txBox="1"/>
          <p:nvPr/>
        </p:nvSpPr>
        <p:spPr>
          <a:xfrm>
            <a:off x="5489318" y="5859467"/>
            <a:ext cx="12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Readiness Gates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37"/>
          <p:cNvSpPr/>
          <p:nvPr/>
        </p:nvSpPr>
        <p:spPr>
          <a:xfrm>
            <a:off x="5489318" y="5859467"/>
            <a:ext cx="12174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37"/>
          <p:cNvSpPr txBox="1"/>
          <p:nvPr/>
        </p:nvSpPr>
        <p:spPr>
          <a:xfrm>
            <a:off x="5072356" y="4524925"/>
            <a:ext cx="72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MP.AC.03.04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37"/>
          <p:cNvSpPr/>
          <p:nvPr/>
        </p:nvSpPr>
        <p:spPr>
          <a:xfrm rot="10535177">
            <a:off x="6700271" y="5130192"/>
            <a:ext cx="1668448" cy="15015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37"/>
          <p:cNvSpPr/>
          <p:nvPr/>
        </p:nvSpPr>
        <p:spPr>
          <a:xfrm>
            <a:off x="8179750" y="2786050"/>
            <a:ext cx="868200" cy="46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Design Definition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37"/>
          <p:cNvSpPr/>
          <p:nvPr/>
        </p:nvSpPr>
        <p:spPr>
          <a:xfrm>
            <a:off x="8198200" y="3317225"/>
            <a:ext cx="831300" cy="37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 Approval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37"/>
          <p:cNvSpPr/>
          <p:nvPr/>
        </p:nvSpPr>
        <p:spPr>
          <a:xfrm>
            <a:off x="9077350" y="2794025"/>
            <a:ext cx="814200" cy="44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Certificate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37"/>
          <p:cNvSpPr txBox="1"/>
          <p:nvPr/>
        </p:nvSpPr>
        <p:spPr>
          <a:xfrm>
            <a:off x="9189524" y="3329078"/>
            <a:ext cx="72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DE.AI.05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37"/>
          <p:cNvSpPr/>
          <p:nvPr/>
        </p:nvSpPr>
        <p:spPr>
          <a:xfrm rot="-2411893">
            <a:off x="7703190" y="3439569"/>
            <a:ext cx="476424" cy="13390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37"/>
          <p:cNvSpPr/>
          <p:nvPr/>
        </p:nvSpPr>
        <p:spPr>
          <a:xfrm rot="5398935">
            <a:off x="9091013" y="4706208"/>
            <a:ext cx="1937100" cy="21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37"/>
          <p:cNvSpPr/>
          <p:nvPr/>
        </p:nvSpPr>
        <p:spPr>
          <a:xfrm>
            <a:off x="8335514" y="4239241"/>
            <a:ext cx="1644900" cy="100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37"/>
          <p:cNvSpPr/>
          <p:nvPr/>
        </p:nvSpPr>
        <p:spPr>
          <a:xfrm rot="10798132">
            <a:off x="10244625" y="2960972"/>
            <a:ext cx="552000" cy="21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37"/>
          <p:cNvSpPr/>
          <p:nvPr/>
        </p:nvSpPr>
        <p:spPr>
          <a:xfrm>
            <a:off x="4676996" y="1399140"/>
            <a:ext cx="558300" cy="30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BFE list</a:t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37"/>
          <p:cNvSpPr/>
          <p:nvPr/>
        </p:nvSpPr>
        <p:spPr>
          <a:xfrm>
            <a:off x="6169971" y="1032053"/>
            <a:ext cx="558300" cy="30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37"/>
          <p:cNvSpPr txBox="1"/>
          <p:nvPr/>
        </p:nvSpPr>
        <p:spPr>
          <a:xfrm>
            <a:off x="4259475" y="3948075"/>
            <a:ext cx="938100" cy="4002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64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Create an Offer meeting: CPB or OPR/Alignment Meeting</a:t>
            </a:r>
            <a:endParaRPr/>
          </a:p>
        </p:txBody>
      </p:sp>
      <p:sp>
        <p:nvSpPr>
          <p:cNvPr id="1978" name="Google Shape;1978;p16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79" name="Google Shape;1979;p164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0" name="Google Shape;198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00" y="2460476"/>
            <a:ext cx="6698158" cy="4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88" y="1159013"/>
            <a:ext cx="84486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64"/>
          <p:cNvSpPr/>
          <p:nvPr/>
        </p:nvSpPr>
        <p:spPr>
          <a:xfrm>
            <a:off x="8160350" y="5516300"/>
            <a:ext cx="3559252" cy="71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  <p:sp>
        <p:nvSpPr>
          <p:cNvPr id="1983" name="Google Shape;1983;p164"/>
          <p:cNvSpPr/>
          <p:nvPr/>
        </p:nvSpPr>
        <p:spPr>
          <a:xfrm>
            <a:off x="10617100" y="5718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65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uFill>
                  <a:noFill/>
                </a:uFill>
                <a:hlinkClick r:id="rId3"/>
              </a:rPr>
              <a:t>My Meeting List</a:t>
            </a:r>
            <a:endParaRPr/>
          </a:p>
        </p:txBody>
      </p:sp>
      <p:sp>
        <p:nvSpPr>
          <p:cNvPr id="1990" name="Google Shape;1990;p165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65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92" name="Google Shape;1992;p165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3" name="Google Shape;1993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99" y="1471625"/>
            <a:ext cx="11567100" cy="471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65"/>
          <p:cNvSpPr/>
          <p:nvPr/>
        </p:nvSpPr>
        <p:spPr>
          <a:xfrm>
            <a:off x="10617100" y="3322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66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Manage Meeting Agenda </a:t>
            </a:r>
            <a:r>
              <a:rPr lang="fr-FR" sz="1500">
                <a:solidFill>
                  <a:srgbClr val="172B4D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(E-209940)</a:t>
            </a:r>
            <a:endParaRPr/>
          </a:p>
        </p:txBody>
      </p:sp>
      <p:sp>
        <p:nvSpPr>
          <p:cNvPr id="2001" name="Google Shape;2001;p166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02" name="Google Shape;2002;p166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3" name="Google Shape;2003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26" y="1468575"/>
            <a:ext cx="11065424" cy="42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66"/>
          <p:cNvSpPr txBox="1"/>
          <p:nvPr/>
        </p:nvSpPr>
        <p:spPr>
          <a:xfrm>
            <a:off x="942100" y="5805050"/>
            <a:ext cx="30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-&gt; Publish Agenda</a:t>
            </a:r>
            <a:endParaRPr/>
          </a:p>
        </p:txBody>
      </p:sp>
      <p:sp>
        <p:nvSpPr>
          <p:cNvPr id="2005" name="Google Shape;2005;p166"/>
          <p:cNvSpPr/>
          <p:nvPr/>
        </p:nvSpPr>
        <p:spPr>
          <a:xfrm>
            <a:off x="10617100" y="4084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PI24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67"/>
          <p:cNvSpPr txBox="1"/>
          <p:nvPr>
            <p:ph type="title"/>
          </p:nvPr>
        </p:nvSpPr>
        <p:spPr>
          <a:xfrm>
            <a:off x="469901" y="653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Run a meeting &amp; MoM </a:t>
            </a:r>
            <a:r>
              <a:rPr lang="fr-FR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(E-209943)</a:t>
            </a:r>
            <a:endParaRPr/>
          </a:p>
        </p:txBody>
      </p:sp>
      <p:sp>
        <p:nvSpPr>
          <p:cNvPr id="2012" name="Google Shape;2012;p16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13" name="Google Shape;2013;p167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67"/>
          <p:cNvSpPr txBox="1"/>
          <p:nvPr/>
        </p:nvSpPr>
        <p:spPr>
          <a:xfrm>
            <a:off x="595750" y="1177625"/>
            <a:ext cx="93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meeting -&gt;  Add decision on each topics -&gt; Stop meeting -&gt; Validate MoM</a:t>
            </a:r>
            <a:endParaRPr/>
          </a:p>
        </p:txBody>
      </p:sp>
      <p:pic>
        <p:nvPicPr>
          <p:cNvPr id="2015" name="Google Shape;201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08" y="2008925"/>
            <a:ext cx="11119891" cy="103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033" y="3241006"/>
            <a:ext cx="8129187" cy="3506170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67"/>
          <p:cNvSpPr txBox="1"/>
          <p:nvPr/>
        </p:nvSpPr>
        <p:spPr>
          <a:xfrm>
            <a:off x="249375" y="3574475"/>
            <a:ext cx="26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Decision for OCR Catalog type:</a:t>
            </a:r>
            <a:endParaRPr/>
          </a:p>
        </p:txBody>
      </p:sp>
      <p:sp>
        <p:nvSpPr>
          <p:cNvPr id="2018" name="Google Shape;2018;p167"/>
          <p:cNvSpPr txBox="1"/>
          <p:nvPr/>
        </p:nvSpPr>
        <p:spPr>
          <a:xfrm>
            <a:off x="595750" y="1759525"/>
            <a:ext cx="29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How to add a decision:</a:t>
            </a:r>
            <a:endParaRPr/>
          </a:p>
        </p:txBody>
      </p:sp>
      <p:sp>
        <p:nvSpPr>
          <p:cNvPr id="2019" name="Google Shape;2019;p167"/>
          <p:cNvSpPr/>
          <p:nvPr/>
        </p:nvSpPr>
        <p:spPr>
          <a:xfrm>
            <a:off x="10617100" y="3322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PI24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6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26" name="Google Shape;2026;p168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7" name="Google Shape;2027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66" y="1545479"/>
            <a:ext cx="11085275" cy="47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68"/>
          <p:cNvSpPr txBox="1"/>
          <p:nvPr/>
        </p:nvSpPr>
        <p:spPr>
          <a:xfrm>
            <a:off x="472400" y="925450"/>
            <a:ext cx="29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Decision for </a:t>
            </a:r>
            <a:r>
              <a:rPr lang="fr-FR"/>
              <a:t>OCR SR type:</a:t>
            </a:r>
            <a:endParaRPr/>
          </a:p>
        </p:txBody>
      </p:sp>
      <p:sp>
        <p:nvSpPr>
          <p:cNvPr id="2029" name="Google Shape;2029;p168"/>
          <p:cNvSpPr txBox="1"/>
          <p:nvPr>
            <p:ph type="title"/>
          </p:nvPr>
        </p:nvSpPr>
        <p:spPr>
          <a:xfrm>
            <a:off x="469901" y="272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Run a meeting &amp; MoM </a:t>
            </a:r>
            <a:r>
              <a:rPr lang="fr-FR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(E-209943)</a:t>
            </a:r>
            <a:endParaRPr/>
          </a:p>
        </p:txBody>
      </p:sp>
      <p:sp>
        <p:nvSpPr>
          <p:cNvPr id="2030" name="Google Shape;2030;p168"/>
          <p:cNvSpPr/>
          <p:nvPr/>
        </p:nvSpPr>
        <p:spPr>
          <a:xfrm>
            <a:off x="10617100" y="3322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PI24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169"/>
          <p:cNvSpPr txBox="1"/>
          <p:nvPr>
            <p:ph type="title"/>
          </p:nvPr>
        </p:nvSpPr>
        <p:spPr>
          <a:xfrm>
            <a:off x="317501" y="1202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uFill>
                  <a:noFill/>
                </a:uFill>
                <a:hlinkClick r:id="rId3"/>
              </a:rPr>
              <a:t>Create info topic in Meeting Agenda (E-209941)</a:t>
            </a:r>
            <a:endParaRPr/>
          </a:p>
        </p:txBody>
      </p:sp>
      <p:sp>
        <p:nvSpPr>
          <p:cNvPr id="2037" name="Google Shape;2037;p16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38" name="Google Shape;2038;p169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69"/>
          <p:cNvSpPr/>
          <p:nvPr/>
        </p:nvSpPr>
        <p:spPr>
          <a:xfrm>
            <a:off x="8503050" y="5146900"/>
            <a:ext cx="3559252" cy="71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  <p:pic>
        <p:nvPicPr>
          <p:cNvPr id="2040" name="Google Shape;2040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50" y="737578"/>
            <a:ext cx="11520356" cy="526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00" y="2227650"/>
            <a:ext cx="11335374" cy="47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69"/>
          <p:cNvSpPr/>
          <p:nvPr/>
        </p:nvSpPr>
        <p:spPr>
          <a:xfrm>
            <a:off x="10617100" y="3322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PI24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70"/>
          <p:cNvSpPr txBox="1"/>
          <p:nvPr>
            <p:ph type="title"/>
          </p:nvPr>
        </p:nvSpPr>
        <p:spPr>
          <a:xfrm>
            <a:off x="469901" y="1964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uFill>
                  <a:noFill/>
                </a:uFill>
                <a:hlinkClick r:id="rId3"/>
              </a:rPr>
              <a:t>Create info topic in Meeting Agenda (E-209941)</a:t>
            </a:r>
            <a:endParaRPr/>
          </a:p>
        </p:txBody>
      </p:sp>
      <p:sp>
        <p:nvSpPr>
          <p:cNvPr id="2049" name="Google Shape;2049;p170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50" name="Google Shape;2050;p170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1" name="Google Shape;2051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700" y="1627613"/>
            <a:ext cx="9166461" cy="512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70"/>
          <p:cNvSpPr txBox="1"/>
          <p:nvPr/>
        </p:nvSpPr>
        <p:spPr>
          <a:xfrm>
            <a:off x="263225" y="925450"/>
            <a:ext cx="30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Manage Info topic in the Agenda</a:t>
            </a:r>
            <a:endParaRPr/>
          </a:p>
        </p:txBody>
      </p:sp>
      <p:sp>
        <p:nvSpPr>
          <p:cNvPr id="2053" name="Google Shape;2053;p170"/>
          <p:cNvSpPr/>
          <p:nvPr/>
        </p:nvSpPr>
        <p:spPr>
          <a:xfrm>
            <a:off x="10617100" y="3322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PI24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71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71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61" name="Google Shape;2061;p171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2" name="Google Shape;2062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8349"/>
            <a:ext cx="11346874" cy="51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71"/>
          <p:cNvSpPr txBox="1"/>
          <p:nvPr>
            <p:ph type="title"/>
          </p:nvPr>
        </p:nvSpPr>
        <p:spPr>
          <a:xfrm>
            <a:off x="469901" y="2726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uFill>
                  <a:noFill/>
                </a:uFill>
                <a:hlinkClick r:id="rId4"/>
              </a:rPr>
              <a:t>Create info topic in Meeting Agenda (E-209941)</a:t>
            </a:r>
            <a:endParaRPr/>
          </a:p>
        </p:txBody>
      </p:sp>
      <p:sp>
        <p:nvSpPr>
          <p:cNvPr id="2064" name="Google Shape;2064;p171"/>
          <p:cNvSpPr txBox="1"/>
          <p:nvPr/>
        </p:nvSpPr>
        <p:spPr>
          <a:xfrm>
            <a:off x="457200" y="831275"/>
            <a:ext cx="44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Display Info Topic in the MoM</a:t>
            </a:r>
            <a:endParaRPr/>
          </a:p>
        </p:txBody>
      </p:sp>
      <p:sp>
        <p:nvSpPr>
          <p:cNvPr id="2065" name="Google Shape;2065;p171"/>
          <p:cNvSpPr/>
          <p:nvPr/>
        </p:nvSpPr>
        <p:spPr>
          <a:xfrm>
            <a:off x="10617100" y="332200"/>
            <a:ext cx="1102500" cy="8811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PI24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2"/>
          <p:cNvSpPr txBox="1"/>
          <p:nvPr>
            <p:ph idx="1" type="body"/>
          </p:nvPr>
        </p:nvSpPr>
        <p:spPr>
          <a:xfrm>
            <a:off x="350850" y="817850"/>
            <a:ext cx="11247300" cy="56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>
                <a:solidFill>
                  <a:schemeClr val="dk1"/>
                </a:solidFill>
              </a:rPr>
              <a:t>PI25 features </a:t>
            </a:r>
            <a:r>
              <a:rPr b="1" lang="fr-FR" sz="2200">
                <a:solidFill>
                  <a:schemeClr val="dk1"/>
                </a:solidFill>
              </a:rPr>
              <a:t>candidates, in priority order</a:t>
            </a:r>
            <a:r>
              <a:rPr b="1" lang="fr-FR" sz="2200">
                <a:solidFill>
                  <a:schemeClr val="dk1"/>
                </a:solidFill>
              </a:rPr>
              <a:t>: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Remain To Do </a:t>
            </a:r>
            <a:r>
              <a:rPr lang="fr-FR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 2.1] OCP - OCR out of meeting DECISION for Catalog &amp; SR (E-207183</a:t>
            </a:r>
            <a:r>
              <a:rPr lang="fr-FR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 2.1] [OCP] E-235635 - Manage Meeting Participants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[Lean PLM 2.1] [OCP] E-235638 - Export Agenda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 2.1] OCP - Offer MoM export (E-223514)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[Lean PLM 2.1] OCP - Create Offer CR CONTEXT (E-209712) &amp; RTD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PLM2.1] OCP - Versioning management (E-209944)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ICC-OCP Data exposure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Backlog for PI26: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PLM2.5] OCP - E-228345 - Notifications management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 2.5] OCP Feature E-235349 - POM external role management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Global search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Filters functionality for ICC-OCP MVP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ICC-OCP Data exposure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00"/>
          </a:p>
        </p:txBody>
      </p:sp>
      <p:sp>
        <p:nvSpPr>
          <p:cNvPr id="2072" name="Google Shape;2072;p172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73" name="Google Shape;2073;p172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73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80" name="Google Shape;2080;p173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3"/>
          <p:cNvSpPr txBox="1"/>
          <p:nvPr>
            <p:ph type="title"/>
          </p:nvPr>
        </p:nvSpPr>
        <p:spPr>
          <a:xfrm>
            <a:off x="469901" y="1964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uFill>
                  <a:noFill/>
                </a:uFill>
                <a:hlinkClick r:id="rId3"/>
              </a:rPr>
              <a:t>OCR out of meeting DECISION for Catalog &amp; SR (E-207183</a:t>
            </a:r>
            <a:r>
              <a:rPr lang="fr-FR"/>
              <a:t>)</a:t>
            </a:r>
            <a:endParaRPr/>
          </a:p>
        </p:txBody>
      </p:sp>
      <p:pic>
        <p:nvPicPr>
          <p:cNvPr id="2082" name="Google Shape;208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9993"/>
            <a:ext cx="11197883" cy="5061607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73"/>
          <p:cNvSpPr txBox="1"/>
          <p:nvPr/>
        </p:nvSpPr>
        <p:spPr>
          <a:xfrm>
            <a:off x="318650" y="706575"/>
            <a:ext cx="51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Log the decision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8"/>
          <p:cNvSpPr txBox="1"/>
          <p:nvPr>
            <p:ph type="title"/>
          </p:nvPr>
        </p:nvSpPr>
        <p:spPr>
          <a:xfrm>
            <a:off x="250200" y="198000"/>
            <a:ext cx="11232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</a:pPr>
            <a:r>
              <a:rPr b="1" lang="fr-FR"/>
              <a:t>Lean PLM EPIC 2 overview - focus on Product Offer</a:t>
            </a:r>
            <a:endParaRPr b="1"/>
          </a:p>
        </p:txBody>
      </p:sp>
      <p:sp>
        <p:nvSpPr>
          <p:cNvPr id="1044" name="Google Shape;1044;p138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045" name="Google Shape;1045;p138"/>
          <p:cNvGrpSpPr/>
          <p:nvPr/>
        </p:nvGrpSpPr>
        <p:grpSpPr>
          <a:xfrm>
            <a:off x="9291625" y="5317770"/>
            <a:ext cx="562026" cy="564513"/>
            <a:chOff x="6282" y="2047"/>
            <a:chExt cx="227" cy="227"/>
          </a:xfrm>
        </p:grpSpPr>
        <p:sp>
          <p:nvSpPr>
            <p:cNvPr id="1046" name="Google Shape;1046;p138"/>
            <p:cNvSpPr/>
            <p:nvPr/>
          </p:nvSpPr>
          <p:spPr>
            <a:xfrm>
              <a:off x="6282" y="2047"/>
              <a:ext cx="227" cy="227"/>
            </a:xfrm>
            <a:custGeom>
              <a:rect b="b" l="l" r="r" t="t"/>
              <a:pathLst>
                <a:path extrusionOk="0" h="2268" w="2268">
                  <a:moveTo>
                    <a:pt x="1134" y="2268"/>
                  </a:moveTo>
                  <a:cubicBezTo>
                    <a:pt x="509" y="2268"/>
                    <a:pt x="0" y="1760"/>
                    <a:pt x="0" y="1135"/>
                  </a:cubicBezTo>
                  <a:cubicBezTo>
                    <a:pt x="0" y="509"/>
                    <a:pt x="509" y="0"/>
                    <a:pt x="1134" y="0"/>
                  </a:cubicBezTo>
                  <a:cubicBezTo>
                    <a:pt x="1760" y="0"/>
                    <a:pt x="2268" y="509"/>
                    <a:pt x="2268" y="1135"/>
                  </a:cubicBezTo>
                  <a:cubicBezTo>
                    <a:pt x="2268" y="1760"/>
                    <a:pt x="1760" y="2268"/>
                    <a:pt x="1134" y="2268"/>
                  </a:cubicBezTo>
                  <a:close/>
                  <a:moveTo>
                    <a:pt x="1134" y="48"/>
                  </a:moveTo>
                  <a:cubicBezTo>
                    <a:pt x="535" y="48"/>
                    <a:pt x="48" y="535"/>
                    <a:pt x="48" y="1135"/>
                  </a:cubicBezTo>
                  <a:cubicBezTo>
                    <a:pt x="48" y="1734"/>
                    <a:pt x="535" y="2221"/>
                    <a:pt x="1134" y="2221"/>
                  </a:cubicBezTo>
                  <a:cubicBezTo>
                    <a:pt x="1733" y="2221"/>
                    <a:pt x="2221" y="1734"/>
                    <a:pt x="2221" y="1135"/>
                  </a:cubicBezTo>
                  <a:cubicBezTo>
                    <a:pt x="2221" y="535"/>
                    <a:pt x="1733" y="48"/>
                    <a:pt x="1134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38"/>
            <p:cNvSpPr/>
            <p:nvPr/>
          </p:nvSpPr>
          <p:spPr>
            <a:xfrm>
              <a:off x="6330" y="2097"/>
              <a:ext cx="132" cy="127"/>
            </a:xfrm>
            <a:custGeom>
              <a:rect b="b" l="l" r="r" t="t"/>
              <a:pathLst>
                <a:path extrusionOk="0" h="1273" w="1317">
                  <a:moveTo>
                    <a:pt x="490" y="1269"/>
                  </a:moveTo>
                  <a:cubicBezTo>
                    <a:pt x="472" y="1269"/>
                    <a:pt x="455" y="1264"/>
                    <a:pt x="442" y="1253"/>
                  </a:cubicBezTo>
                  <a:cubicBezTo>
                    <a:pt x="425" y="1241"/>
                    <a:pt x="416" y="1220"/>
                    <a:pt x="416" y="1196"/>
                  </a:cubicBezTo>
                  <a:cubicBezTo>
                    <a:pt x="417" y="1164"/>
                    <a:pt x="422" y="1151"/>
                    <a:pt x="435" y="1134"/>
                  </a:cubicBezTo>
                  <a:cubicBezTo>
                    <a:pt x="442" y="1123"/>
                    <a:pt x="458" y="1107"/>
                    <a:pt x="514" y="1068"/>
                  </a:cubicBezTo>
                  <a:cubicBezTo>
                    <a:pt x="539" y="1050"/>
                    <a:pt x="555" y="1039"/>
                    <a:pt x="564" y="1032"/>
                  </a:cubicBezTo>
                  <a:cubicBezTo>
                    <a:pt x="554" y="968"/>
                    <a:pt x="549" y="870"/>
                    <a:pt x="550" y="743"/>
                  </a:cubicBezTo>
                  <a:cubicBezTo>
                    <a:pt x="550" y="732"/>
                    <a:pt x="549" y="724"/>
                    <a:pt x="549" y="718"/>
                  </a:cubicBezTo>
                  <a:cubicBezTo>
                    <a:pt x="528" y="724"/>
                    <a:pt x="483" y="739"/>
                    <a:pt x="385" y="782"/>
                  </a:cubicBezTo>
                  <a:cubicBezTo>
                    <a:pt x="282" y="826"/>
                    <a:pt x="207" y="863"/>
                    <a:pt x="169" y="887"/>
                  </a:cubicBezTo>
                  <a:cubicBezTo>
                    <a:pt x="110" y="924"/>
                    <a:pt x="90" y="930"/>
                    <a:pt x="74" y="930"/>
                  </a:cubicBezTo>
                  <a:cubicBezTo>
                    <a:pt x="59" y="930"/>
                    <a:pt x="38" y="924"/>
                    <a:pt x="19" y="895"/>
                  </a:cubicBezTo>
                  <a:cubicBezTo>
                    <a:pt x="6" y="878"/>
                    <a:pt x="0" y="859"/>
                    <a:pt x="0" y="841"/>
                  </a:cubicBezTo>
                  <a:cubicBezTo>
                    <a:pt x="1" y="813"/>
                    <a:pt x="15" y="778"/>
                    <a:pt x="187" y="654"/>
                  </a:cubicBezTo>
                  <a:cubicBezTo>
                    <a:pt x="267" y="596"/>
                    <a:pt x="267" y="596"/>
                    <a:pt x="267" y="596"/>
                  </a:cubicBezTo>
                  <a:cubicBezTo>
                    <a:pt x="268" y="565"/>
                    <a:pt x="268" y="565"/>
                    <a:pt x="268" y="565"/>
                  </a:cubicBezTo>
                  <a:cubicBezTo>
                    <a:pt x="268" y="523"/>
                    <a:pt x="277" y="494"/>
                    <a:pt x="296" y="476"/>
                  </a:cubicBezTo>
                  <a:cubicBezTo>
                    <a:pt x="309" y="464"/>
                    <a:pt x="326" y="459"/>
                    <a:pt x="344" y="458"/>
                  </a:cubicBezTo>
                  <a:cubicBezTo>
                    <a:pt x="372" y="458"/>
                    <a:pt x="393" y="471"/>
                    <a:pt x="404" y="493"/>
                  </a:cubicBezTo>
                  <a:cubicBezTo>
                    <a:pt x="557" y="373"/>
                    <a:pt x="557" y="373"/>
                    <a:pt x="557" y="373"/>
                  </a:cubicBezTo>
                  <a:cubicBezTo>
                    <a:pt x="559" y="235"/>
                    <a:pt x="559" y="235"/>
                    <a:pt x="559" y="235"/>
                  </a:cubicBezTo>
                  <a:cubicBezTo>
                    <a:pt x="560" y="126"/>
                    <a:pt x="587" y="0"/>
                    <a:pt x="658" y="0"/>
                  </a:cubicBezTo>
                  <a:cubicBezTo>
                    <a:pt x="658" y="0"/>
                    <a:pt x="659" y="0"/>
                    <a:pt x="659" y="0"/>
                  </a:cubicBezTo>
                  <a:cubicBezTo>
                    <a:pt x="669" y="0"/>
                    <a:pt x="685" y="3"/>
                    <a:pt x="701" y="18"/>
                  </a:cubicBezTo>
                  <a:cubicBezTo>
                    <a:pt x="735" y="52"/>
                    <a:pt x="757" y="133"/>
                    <a:pt x="758" y="235"/>
                  </a:cubicBezTo>
                  <a:cubicBezTo>
                    <a:pt x="759" y="373"/>
                    <a:pt x="759" y="373"/>
                    <a:pt x="759" y="373"/>
                  </a:cubicBezTo>
                  <a:cubicBezTo>
                    <a:pt x="912" y="493"/>
                    <a:pt x="912" y="493"/>
                    <a:pt x="912" y="493"/>
                  </a:cubicBezTo>
                  <a:cubicBezTo>
                    <a:pt x="915" y="487"/>
                    <a:pt x="919" y="482"/>
                    <a:pt x="924" y="477"/>
                  </a:cubicBezTo>
                  <a:cubicBezTo>
                    <a:pt x="936" y="465"/>
                    <a:pt x="953" y="458"/>
                    <a:pt x="973" y="458"/>
                  </a:cubicBezTo>
                  <a:cubicBezTo>
                    <a:pt x="991" y="457"/>
                    <a:pt x="1008" y="464"/>
                    <a:pt x="1021" y="476"/>
                  </a:cubicBezTo>
                  <a:cubicBezTo>
                    <a:pt x="1039" y="494"/>
                    <a:pt x="1049" y="523"/>
                    <a:pt x="1049" y="565"/>
                  </a:cubicBezTo>
                  <a:cubicBezTo>
                    <a:pt x="1050" y="596"/>
                    <a:pt x="1050" y="596"/>
                    <a:pt x="1050" y="596"/>
                  </a:cubicBezTo>
                  <a:cubicBezTo>
                    <a:pt x="1130" y="654"/>
                    <a:pt x="1130" y="654"/>
                    <a:pt x="1130" y="654"/>
                  </a:cubicBezTo>
                  <a:cubicBezTo>
                    <a:pt x="1302" y="779"/>
                    <a:pt x="1316" y="813"/>
                    <a:pt x="1317" y="840"/>
                  </a:cubicBezTo>
                  <a:cubicBezTo>
                    <a:pt x="1317" y="858"/>
                    <a:pt x="1311" y="876"/>
                    <a:pt x="1298" y="895"/>
                  </a:cubicBezTo>
                  <a:cubicBezTo>
                    <a:pt x="1277" y="925"/>
                    <a:pt x="1256" y="930"/>
                    <a:pt x="1239" y="930"/>
                  </a:cubicBezTo>
                  <a:cubicBezTo>
                    <a:pt x="1224" y="930"/>
                    <a:pt x="1204" y="922"/>
                    <a:pt x="1148" y="887"/>
                  </a:cubicBezTo>
                  <a:cubicBezTo>
                    <a:pt x="1109" y="863"/>
                    <a:pt x="1036" y="827"/>
                    <a:pt x="932" y="782"/>
                  </a:cubicBezTo>
                  <a:cubicBezTo>
                    <a:pt x="835" y="740"/>
                    <a:pt x="789" y="724"/>
                    <a:pt x="768" y="718"/>
                  </a:cubicBezTo>
                  <a:cubicBezTo>
                    <a:pt x="767" y="724"/>
                    <a:pt x="766" y="732"/>
                    <a:pt x="766" y="743"/>
                  </a:cubicBezTo>
                  <a:cubicBezTo>
                    <a:pt x="767" y="871"/>
                    <a:pt x="763" y="968"/>
                    <a:pt x="753" y="1032"/>
                  </a:cubicBezTo>
                  <a:cubicBezTo>
                    <a:pt x="764" y="1041"/>
                    <a:pt x="781" y="1053"/>
                    <a:pt x="803" y="1068"/>
                  </a:cubicBezTo>
                  <a:cubicBezTo>
                    <a:pt x="861" y="1109"/>
                    <a:pt x="876" y="1124"/>
                    <a:pt x="883" y="1135"/>
                  </a:cubicBezTo>
                  <a:cubicBezTo>
                    <a:pt x="895" y="1151"/>
                    <a:pt x="900" y="1163"/>
                    <a:pt x="901" y="1196"/>
                  </a:cubicBezTo>
                  <a:cubicBezTo>
                    <a:pt x="901" y="1220"/>
                    <a:pt x="892" y="1240"/>
                    <a:pt x="875" y="1253"/>
                  </a:cubicBezTo>
                  <a:cubicBezTo>
                    <a:pt x="857" y="1268"/>
                    <a:pt x="831" y="1273"/>
                    <a:pt x="805" y="1266"/>
                  </a:cubicBezTo>
                  <a:cubicBezTo>
                    <a:pt x="774" y="1259"/>
                    <a:pt x="734" y="1245"/>
                    <a:pt x="658" y="1217"/>
                  </a:cubicBezTo>
                  <a:cubicBezTo>
                    <a:pt x="584" y="1245"/>
                    <a:pt x="543" y="1259"/>
                    <a:pt x="511" y="1266"/>
                  </a:cubicBezTo>
                  <a:cubicBezTo>
                    <a:pt x="504" y="1268"/>
                    <a:pt x="497" y="1269"/>
                    <a:pt x="490" y="1269"/>
                  </a:cubicBezTo>
                  <a:close/>
                  <a:moveTo>
                    <a:pt x="658" y="1168"/>
                  </a:moveTo>
                  <a:cubicBezTo>
                    <a:pt x="661" y="1168"/>
                    <a:pt x="664" y="1168"/>
                    <a:pt x="667" y="1169"/>
                  </a:cubicBezTo>
                  <a:cubicBezTo>
                    <a:pt x="745" y="1199"/>
                    <a:pt x="786" y="1213"/>
                    <a:pt x="816" y="1220"/>
                  </a:cubicBezTo>
                  <a:cubicBezTo>
                    <a:pt x="828" y="1223"/>
                    <a:pt x="839" y="1221"/>
                    <a:pt x="845" y="1216"/>
                  </a:cubicBezTo>
                  <a:cubicBezTo>
                    <a:pt x="851" y="1212"/>
                    <a:pt x="853" y="1206"/>
                    <a:pt x="853" y="1197"/>
                  </a:cubicBezTo>
                  <a:cubicBezTo>
                    <a:pt x="853" y="1174"/>
                    <a:pt x="850" y="1171"/>
                    <a:pt x="844" y="1163"/>
                  </a:cubicBezTo>
                  <a:cubicBezTo>
                    <a:pt x="840" y="1156"/>
                    <a:pt x="827" y="1143"/>
                    <a:pt x="776" y="1107"/>
                  </a:cubicBezTo>
                  <a:cubicBezTo>
                    <a:pt x="740" y="1082"/>
                    <a:pt x="721" y="1068"/>
                    <a:pt x="712" y="1060"/>
                  </a:cubicBezTo>
                  <a:cubicBezTo>
                    <a:pt x="705" y="1055"/>
                    <a:pt x="702" y="1046"/>
                    <a:pt x="704" y="1038"/>
                  </a:cubicBezTo>
                  <a:cubicBezTo>
                    <a:pt x="714" y="977"/>
                    <a:pt x="719" y="878"/>
                    <a:pt x="719" y="743"/>
                  </a:cubicBezTo>
                  <a:cubicBezTo>
                    <a:pt x="719" y="702"/>
                    <a:pt x="726" y="679"/>
                    <a:pt x="740" y="671"/>
                  </a:cubicBezTo>
                  <a:cubicBezTo>
                    <a:pt x="744" y="669"/>
                    <a:pt x="748" y="668"/>
                    <a:pt x="752" y="668"/>
                  </a:cubicBezTo>
                  <a:cubicBezTo>
                    <a:pt x="761" y="668"/>
                    <a:pt x="789" y="668"/>
                    <a:pt x="951" y="739"/>
                  </a:cubicBezTo>
                  <a:cubicBezTo>
                    <a:pt x="1058" y="785"/>
                    <a:pt x="1132" y="821"/>
                    <a:pt x="1173" y="847"/>
                  </a:cubicBezTo>
                  <a:cubicBezTo>
                    <a:pt x="1225" y="879"/>
                    <a:pt x="1237" y="882"/>
                    <a:pt x="1240" y="882"/>
                  </a:cubicBezTo>
                  <a:cubicBezTo>
                    <a:pt x="1248" y="882"/>
                    <a:pt x="1254" y="874"/>
                    <a:pt x="1259" y="868"/>
                  </a:cubicBezTo>
                  <a:cubicBezTo>
                    <a:pt x="1266" y="858"/>
                    <a:pt x="1269" y="849"/>
                    <a:pt x="1269" y="841"/>
                  </a:cubicBezTo>
                  <a:cubicBezTo>
                    <a:pt x="1269" y="835"/>
                    <a:pt x="1257" y="805"/>
                    <a:pt x="1102" y="693"/>
                  </a:cubicBezTo>
                  <a:cubicBezTo>
                    <a:pt x="1012" y="627"/>
                    <a:pt x="1012" y="627"/>
                    <a:pt x="1012" y="627"/>
                  </a:cubicBezTo>
                  <a:cubicBezTo>
                    <a:pt x="1006" y="623"/>
                    <a:pt x="1002" y="616"/>
                    <a:pt x="1002" y="608"/>
                  </a:cubicBezTo>
                  <a:cubicBezTo>
                    <a:pt x="1002" y="566"/>
                    <a:pt x="1002" y="566"/>
                    <a:pt x="1002" y="566"/>
                  </a:cubicBezTo>
                  <a:cubicBezTo>
                    <a:pt x="1001" y="529"/>
                    <a:pt x="993" y="515"/>
                    <a:pt x="988" y="510"/>
                  </a:cubicBezTo>
                  <a:cubicBezTo>
                    <a:pt x="985" y="508"/>
                    <a:pt x="980" y="505"/>
                    <a:pt x="974" y="505"/>
                  </a:cubicBezTo>
                  <a:cubicBezTo>
                    <a:pt x="966" y="505"/>
                    <a:pt x="961" y="507"/>
                    <a:pt x="958" y="510"/>
                  </a:cubicBezTo>
                  <a:cubicBezTo>
                    <a:pt x="954" y="515"/>
                    <a:pt x="951" y="523"/>
                    <a:pt x="951" y="533"/>
                  </a:cubicBezTo>
                  <a:cubicBezTo>
                    <a:pt x="953" y="543"/>
                    <a:pt x="948" y="552"/>
                    <a:pt x="940" y="557"/>
                  </a:cubicBezTo>
                  <a:cubicBezTo>
                    <a:pt x="931" y="561"/>
                    <a:pt x="921" y="560"/>
                    <a:pt x="913" y="554"/>
                  </a:cubicBezTo>
                  <a:cubicBezTo>
                    <a:pt x="721" y="403"/>
                    <a:pt x="721" y="403"/>
                    <a:pt x="721" y="403"/>
                  </a:cubicBezTo>
                  <a:cubicBezTo>
                    <a:pt x="715" y="399"/>
                    <a:pt x="712" y="392"/>
                    <a:pt x="712" y="385"/>
                  </a:cubicBezTo>
                  <a:cubicBezTo>
                    <a:pt x="710" y="235"/>
                    <a:pt x="710" y="235"/>
                    <a:pt x="710" y="235"/>
                  </a:cubicBezTo>
                  <a:cubicBezTo>
                    <a:pt x="709" y="136"/>
                    <a:pt x="688" y="72"/>
                    <a:pt x="668" y="52"/>
                  </a:cubicBezTo>
                  <a:cubicBezTo>
                    <a:pt x="665" y="50"/>
                    <a:pt x="663" y="46"/>
                    <a:pt x="659" y="47"/>
                  </a:cubicBezTo>
                  <a:cubicBezTo>
                    <a:pt x="659" y="47"/>
                    <a:pt x="659" y="47"/>
                    <a:pt x="658" y="47"/>
                  </a:cubicBezTo>
                  <a:cubicBezTo>
                    <a:pt x="643" y="47"/>
                    <a:pt x="608" y="101"/>
                    <a:pt x="607" y="235"/>
                  </a:cubicBezTo>
                  <a:cubicBezTo>
                    <a:pt x="605" y="385"/>
                    <a:pt x="605" y="385"/>
                    <a:pt x="605" y="385"/>
                  </a:cubicBezTo>
                  <a:cubicBezTo>
                    <a:pt x="605" y="392"/>
                    <a:pt x="601" y="398"/>
                    <a:pt x="596" y="403"/>
                  </a:cubicBezTo>
                  <a:cubicBezTo>
                    <a:pt x="404" y="555"/>
                    <a:pt x="404" y="555"/>
                    <a:pt x="404" y="555"/>
                  </a:cubicBezTo>
                  <a:cubicBezTo>
                    <a:pt x="396" y="560"/>
                    <a:pt x="386" y="561"/>
                    <a:pt x="378" y="557"/>
                  </a:cubicBezTo>
                  <a:cubicBezTo>
                    <a:pt x="370" y="553"/>
                    <a:pt x="365" y="544"/>
                    <a:pt x="365" y="534"/>
                  </a:cubicBezTo>
                  <a:cubicBezTo>
                    <a:pt x="365" y="505"/>
                    <a:pt x="350" y="504"/>
                    <a:pt x="342" y="505"/>
                  </a:cubicBezTo>
                  <a:cubicBezTo>
                    <a:pt x="335" y="505"/>
                    <a:pt x="331" y="508"/>
                    <a:pt x="329" y="510"/>
                  </a:cubicBezTo>
                  <a:cubicBezTo>
                    <a:pt x="324" y="515"/>
                    <a:pt x="316" y="529"/>
                    <a:pt x="315" y="566"/>
                  </a:cubicBezTo>
                  <a:cubicBezTo>
                    <a:pt x="315" y="609"/>
                    <a:pt x="315" y="609"/>
                    <a:pt x="315" y="609"/>
                  </a:cubicBezTo>
                  <a:cubicBezTo>
                    <a:pt x="315" y="616"/>
                    <a:pt x="311" y="623"/>
                    <a:pt x="305" y="628"/>
                  </a:cubicBezTo>
                  <a:cubicBezTo>
                    <a:pt x="215" y="693"/>
                    <a:pt x="215" y="693"/>
                    <a:pt x="215" y="693"/>
                  </a:cubicBezTo>
                  <a:cubicBezTo>
                    <a:pt x="60" y="805"/>
                    <a:pt x="48" y="835"/>
                    <a:pt x="48" y="841"/>
                  </a:cubicBezTo>
                  <a:cubicBezTo>
                    <a:pt x="48" y="849"/>
                    <a:pt x="51" y="859"/>
                    <a:pt x="58" y="868"/>
                  </a:cubicBezTo>
                  <a:cubicBezTo>
                    <a:pt x="62" y="874"/>
                    <a:pt x="68" y="882"/>
                    <a:pt x="75" y="882"/>
                  </a:cubicBezTo>
                  <a:cubicBezTo>
                    <a:pt x="75" y="882"/>
                    <a:pt x="75" y="882"/>
                    <a:pt x="75" y="882"/>
                  </a:cubicBezTo>
                  <a:cubicBezTo>
                    <a:pt x="79" y="882"/>
                    <a:pt x="92" y="879"/>
                    <a:pt x="144" y="847"/>
                  </a:cubicBezTo>
                  <a:cubicBezTo>
                    <a:pt x="185" y="821"/>
                    <a:pt x="259" y="784"/>
                    <a:pt x="366" y="738"/>
                  </a:cubicBezTo>
                  <a:cubicBezTo>
                    <a:pt x="513" y="674"/>
                    <a:pt x="550" y="668"/>
                    <a:pt x="565" y="668"/>
                  </a:cubicBezTo>
                  <a:cubicBezTo>
                    <a:pt x="570" y="668"/>
                    <a:pt x="573" y="669"/>
                    <a:pt x="577" y="671"/>
                  </a:cubicBezTo>
                  <a:cubicBezTo>
                    <a:pt x="591" y="680"/>
                    <a:pt x="597" y="702"/>
                    <a:pt x="598" y="743"/>
                  </a:cubicBezTo>
                  <a:cubicBezTo>
                    <a:pt x="597" y="877"/>
                    <a:pt x="602" y="977"/>
                    <a:pt x="613" y="1038"/>
                  </a:cubicBezTo>
                  <a:cubicBezTo>
                    <a:pt x="615" y="1046"/>
                    <a:pt x="612" y="1055"/>
                    <a:pt x="605" y="1060"/>
                  </a:cubicBezTo>
                  <a:cubicBezTo>
                    <a:pt x="592" y="1072"/>
                    <a:pt x="563" y="1092"/>
                    <a:pt x="541" y="1107"/>
                  </a:cubicBezTo>
                  <a:cubicBezTo>
                    <a:pt x="494" y="1140"/>
                    <a:pt x="478" y="1155"/>
                    <a:pt x="473" y="1162"/>
                  </a:cubicBezTo>
                  <a:cubicBezTo>
                    <a:pt x="466" y="1172"/>
                    <a:pt x="464" y="1175"/>
                    <a:pt x="464" y="1197"/>
                  </a:cubicBezTo>
                  <a:cubicBezTo>
                    <a:pt x="463" y="1208"/>
                    <a:pt x="467" y="1213"/>
                    <a:pt x="471" y="1215"/>
                  </a:cubicBezTo>
                  <a:cubicBezTo>
                    <a:pt x="478" y="1221"/>
                    <a:pt x="489" y="1223"/>
                    <a:pt x="500" y="1220"/>
                  </a:cubicBezTo>
                  <a:cubicBezTo>
                    <a:pt x="531" y="1213"/>
                    <a:pt x="572" y="1199"/>
                    <a:pt x="650" y="1169"/>
                  </a:cubicBezTo>
                  <a:cubicBezTo>
                    <a:pt x="652" y="1168"/>
                    <a:pt x="655" y="1168"/>
                    <a:pt x="658" y="11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38"/>
            <p:cNvSpPr/>
            <p:nvPr/>
          </p:nvSpPr>
          <p:spPr>
            <a:xfrm>
              <a:off x="6311" y="2078"/>
              <a:ext cx="170" cy="168"/>
            </a:xfrm>
            <a:custGeom>
              <a:rect b="b" l="l" r="r" t="t"/>
              <a:pathLst>
                <a:path extrusionOk="0" h="1675" w="1697">
                  <a:moveTo>
                    <a:pt x="848" y="1675"/>
                  </a:moveTo>
                  <a:cubicBezTo>
                    <a:pt x="380" y="1675"/>
                    <a:pt x="0" y="1294"/>
                    <a:pt x="0" y="826"/>
                  </a:cubicBezTo>
                  <a:cubicBezTo>
                    <a:pt x="0" y="497"/>
                    <a:pt x="192" y="195"/>
                    <a:pt x="490" y="57"/>
                  </a:cubicBezTo>
                  <a:cubicBezTo>
                    <a:pt x="502" y="51"/>
                    <a:pt x="516" y="56"/>
                    <a:pt x="522" y="68"/>
                  </a:cubicBezTo>
                  <a:cubicBezTo>
                    <a:pt x="527" y="80"/>
                    <a:pt x="522" y="94"/>
                    <a:pt x="510" y="100"/>
                  </a:cubicBezTo>
                  <a:cubicBezTo>
                    <a:pt x="229" y="231"/>
                    <a:pt x="47" y="516"/>
                    <a:pt x="47" y="826"/>
                  </a:cubicBezTo>
                  <a:cubicBezTo>
                    <a:pt x="47" y="1268"/>
                    <a:pt x="407" y="1627"/>
                    <a:pt x="848" y="1627"/>
                  </a:cubicBezTo>
                  <a:cubicBezTo>
                    <a:pt x="1290" y="1627"/>
                    <a:pt x="1649" y="1268"/>
                    <a:pt x="1649" y="826"/>
                  </a:cubicBezTo>
                  <a:cubicBezTo>
                    <a:pt x="1649" y="458"/>
                    <a:pt x="1400" y="139"/>
                    <a:pt x="1044" y="49"/>
                  </a:cubicBezTo>
                  <a:cubicBezTo>
                    <a:pt x="1031" y="46"/>
                    <a:pt x="1023" y="33"/>
                    <a:pt x="1026" y="20"/>
                  </a:cubicBezTo>
                  <a:cubicBezTo>
                    <a:pt x="1030" y="8"/>
                    <a:pt x="1043" y="0"/>
                    <a:pt x="1055" y="3"/>
                  </a:cubicBezTo>
                  <a:cubicBezTo>
                    <a:pt x="1433" y="98"/>
                    <a:pt x="1697" y="436"/>
                    <a:pt x="1697" y="826"/>
                  </a:cubicBezTo>
                  <a:cubicBezTo>
                    <a:pt x="1697" y="1294"/>
                    <a:pt x="1316" y="1675"/>
                    <a:pt x="848" y="1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38"/>
            <p:cNvSpPr/>
            <p:nvPr/>
          </p:nvSpPr>
          <p:spPr>
            <a:xfrm>
              <a:off x="6344" y="2078"/>
              <a:ext cx="19" cy="10"/>
            </a:xfrm>
            <a:custGeom>
              <a:rect b="b" l="l" r="r" t="t"/>
              <a:pathLst>
                <a:path extrusionOk="0" h="103" w="196">
                  <a:moveTo>
                    <a:pt x="169" y="103"/>
                  </a:moveTo>
                  <a:cubicBezTo>
                    <a:pt x="167" y="103"/>
                    <a:pt x="164" y="102"/>
                    <a:pt x="161" y="101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7" y="45"/>
                    <a:pt x="0" y="31"/>
                    <a:pt x="5" y="19"/>
                  </a:cubicBezTo>
                  <a:cubicBezTo>
                    <a:pt x="9" y="7"/>
                    <a:pt x="23" y="0"/>
                    <a:pt x="35" y="5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90" y="61"/>
                    <a:pt x="196" y="75"/>
                    <a:pt x="192" y="87"/>
                  </a:cubicBezTo>
                  <a:cubicBezTo>
                    <a:pt x="188" y="97"/>
                    <a:pt x="179" y="103"/>
                    <a:pt x="169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38"/>
            <p:cNvSpPr/>
            <p:nvPr/>
          </p:nvSpPr>
          <p:spPr>
            <a:xfrm>
              <a:off x="6355" y="2083"/>
              <a:ext cx="8" cy="19"/>
            </a:xfrm>
            <a:custGeom>
              <a:rect b="b" l="l" r="r" t="t"/>
              <a:pathLst>
                <a:path extrusionOk="0" h="192" w="78">
                  <a:moveTo>
                    <a:pt x="26" y="192"/>
                  </a:moveTo>
                  <a:cubicBezTo>
                    <a:pt x="25" y="192"/>
                    <a:pt x="23" y="191"/>
                    <a:pt x="22" y="191"/>
                  </a:cubicBezTo>
                  <a:cubicBezTo>
                    <a:pt x="9" y="189"/>
                    <a:pt x="0" y="176"/>
                    <a:pt x="3" y="16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9"/>
                    <a:pt x="44" y="0"/>
                    <a:pt x="57" y="3"/>
                  </a:cubicBezTo>
                  <a:cubicBezTo>
                    <a:pt x="70" y="5"/>
                    <a:pt x="78" y="18"/>
                    <a:pt x="76" y="30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47" y="184"/>
                    <a:pt x="37" y="192"/>
                    <a:pt x="26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1" name="Google Shape;1051;p138"/>
          <p:cNvSpPr/>
          <p:nvPr/>
        </p:nvSpPr>
        <p:spPr>
          <a:xfrm>
            <a:off x="5001041" y="1212296"/>
            <a:ext cx="1431900" cy="4185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 Contracted</a:t>
            </a:r>
            <a:endParaRPr b="0" i="0" sz="11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38"/>
          <p:cNvSpPr/>
          <p:nvPr/>
        </p:nvSpPr>
        <p:spPr>
          <a:xfrm>
            <a:off x="6342829" y="1212306"/>
            <a:ext cx="1831800" cy="418500"/>
          </a:xfrm>
          <a:prstGeom prst="chevron">
            <a:avLst>
              <a:gd fmla="val 50000" name="adj"/>
            </a:avLst>
          </a:prstGeom>
          <a:solidFill>
            <a:srgbClr val="90EBD1"/>
          </a:solidFill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Specified</a:t>
            </a:r>
            <a:endParaRPr b="0" i="0" sz="11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38"/>
          <p:cNvSpPr/>
          <p:nvPr/>
        </p:nvSpPr>
        <p:spPr>
          <a:xfrm>
            <a:off x="2376978" y="1212296"/>
            <a:ext cx="1535700" cy="418500"/>
          </a:xfrm>
          <a:prstGeom prst="chevron">
            <a:avLst>
              <a:gd fmla="val 50000" name="adj"/>
            </a:avLst>
          </a:prstGeom>
          <a:solidFill>
            <a:srgbClr val="90EBD1"/>
          </a:solidFill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Proposed</a:t>
            </a:r>
            <a:endParaRPr b="0" i="0" sz="11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38"/>
          <p:cNvSpPr/>
          <p:nvPr/>
        </p:nvSpPr>
        <p:spPr>
          <a:xfrm>
            <a:off x="8072036" y="1212306"/>
            <a:ext cx="1831800" cy="418500"/>
          </a:xfrm>
          <a:prstGeom prst="chevron">
            <a:avLst>
              <a:gd fmla="val 50000" name="adj"/>
            </a:avLst>
          </a:prstGeom>
          <a:solidFill>
            <a:srgbClr val="90EBD1"/>
          </a:solidFill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Designed</a:t>
            </a:r>
            <a:endParaRPr b="0" i="0" sz="11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38"/>
          <p:cNvSpPr/>
          <p:nvPr/>
        </p:nvSpPr>
        <p:spPr>
          <a:xfrm>
            <a:off x="2684441" y="1123044"/>
            <a:ext cx="252900" cy="260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BFF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38"/>
          <p:cNvSpPr/>
          <p:nvPr/>
        </p:nvSpPr>
        <p:spPr>
          <a:xfrm>
            <a:off x="2893503" y="1123044"/>
            <a:ext cx="252900" cy="260400"/>
          </a:xfrm>
          <a:prstGeom prst="ellipse">
            <a:avLst/>
          </a:prstGeom>
          <a:solidFill>
            <a:schemeClr val="accent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6E8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38"/>
          <p:cNvSpPr/>
          <p:nvPr/>
        </p:nvSpPr>
        <p:spPr>
          <a:xfrm>
            <a:off x="3085371" y="1123044"/>
            <a:ext cx="252900" cy="260400"/>
          </a:xfrm>
          <a:prstGeom prst="ellipse">
            <a:avLst/>
          </a:prstGeom>
          <a:solidFill>
            <a:schemeClr val="dk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D5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38"/>
          <p:cNvSpPr/>
          <p:nvPr/>
        </p:nvSpPr>
        <p:spPr>
          <a:xfrm>
            <a:off x="5351750" y="1123191"/>
            <a:ext cx="252900" cy="260100"/>
          </a:xfrm>
          <a:prstGeom prst="ellipse">
            <a:avLst/>
          </a:prstGeom>
          <a:solidFill>
            <a:schemeClr val="accent5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DB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38"/>
          <p:cNvSpPr/>
          <p:nvPr/>
        </p:nvSpPr>
        <p:spPr>
          <a:xfrm>
            <a:off x="6610358" y="1123044"/>
            <a:ext cx="252900" cy="260400"/>
          </a:xfrm>
          <a:prstGeom prst="ellipse">
            <a:avLst/>
          </a:prstGeom>
          <a:solidFill>
            <a:schemeClr val="accent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6E8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38"/>
          <p:cNvSpPr/>
          <p:nvPr/>
        </p:nvSpPr>
        <p:spPr>
          <a:xfrm>
            <a:off x="6802226" y="1123044"/>
            <a:ext cx="252900" cy="260400"/>
          </a:xfrm>
          <a:prstGeom prst="ellipse">
            <a:avLst/>
          </a:prstGeom>
          <a:solidFill>
            <a:schemeClr val="dk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D5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38"/>
          <p:cNvSpPr/>
          <p:nvPr/>
        </p:nvSpPr>
        <p:spPr>
          <a:xfrm>
            <a:off x="8339879" y="1123044"/>
            <a:ext cx="252900" cy="260400"/>
          </a:xfrm>
          <a:prstGeom prst="ellipse">
            <a:avLst/>
          </a:prstGeom>
          <a:solidFill>
            <a:schemeClr val="accent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6E8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38"/>
          <p:cNvSpPr/>
          <p:nvPr/>
        </p:nvSpPr>
        <p:spPr>
          <a:xfrm>
            <a:off x="8531747" y="1123044"/>
            <a:ext cx="252900" cy="260400"/>
          </a:xfrm>
          <a:prstGeom prst="ellipse">
            <a:avLst/>
          </a:prstGeom>
          <a:solidFill>
            <a:schemeClr val="dk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D5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38"/>
          <p:cNvSpPr txBox="1"/>
          <p:nvPr/>
        </p:nvSpPr>
        <p:spPr>
          <a:xfrm>
            <a:off x="903111" y="5961863"/>
            <a:ext cx="9889200" cy="75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38"/>
          <p:cNvSpPr/>
          <p:nvPr/>
        </p:nvSpPr>
        <p:spPr>
          <a:xfrm>
            <a:off x="3957341" y="1212296"/>
            <a:ext cx="1192500" cy="4185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Selected</a:t>
            </a:r>
            <a:endParaRPr b="0" i="0" sz="11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38"/>
          <p:cNvSpPr/>
          <p:nvPr/>
        </p:nvSpPr>
        <p:spPr>
          <a:xfrm>
            <a:off x="448376" y="3870475"/>
            <a:ext cx="3617700" cy="20262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EBFFBE"/>
                </a:solidFill>
                <a:latin typeface="Arial"/>
                <a:ea typeface="Arial"/>
                <a:cs typeface="Arial"/>
                <a:sym typeface="Arial"/>
              </a:rPr>
              <a:t>Product Offer Referential</a:t>
            </a:r>
            <a:endParaRPr b="1" i="0" sz="1400" u="none" cap="none" strike="noStrike">
              <a:solidFill>
                <a:srgbClr val="EBFF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38"/>
          <p:cNvSpPr/>
          <p:nvPr/>
        </p:nvSpPr>
        <p:spPr>
          <a:xfrm>
            <a:off x="2664011" y="4626014"/>
            <a:ext cx="2157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1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138"/>
          <p:cNvSpPr/>
          <p:nvPr/>
        </p:nvSpPr>
        <p:spPr>
          <a:xfrm rot="5400000">
            <a:off x="2190815" y="4991109"/>
            <a:ext cx="2157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1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8" name="Google Shape;1068;p138"/>
          <p:cNvGrpSpPr/>
          <p:nvPr/>
        </p:nvGrpSpPr>
        <p:grpSpPr>
          <a:xfrm>
            <a:off x="2977780" y="4578718"/>
            <a:ext cx="256772" cy="283153"/>
            <a:chOff x="3891" y="1437"/>
            <a:chExt cx="118" cy="131"/>
          </a:xfrm>
        </p:grpSpPr>
        <p:sp>
          <p:nvSpPr>
            <p:cNvPr id="1069" name="Google Shape;1069;p138"/>
            <p:cNvSpPr/>
            <p:nvPr/>
          </p:nvSpPr>
          <p:spPr>
            <a:xfrm>
              <a:off x="3904" y="1437"/>
              <a:ext cx="105" cy="131"/>
            </a:xfrm>
            <a:custGeom>
              <a:rect b="b" l="l" r="r" t="t"/>
              <a:pathLst>
                <a:path extrusionOk="0" h="856" w="691">
                  <a:moveTo>
                    <a:pt x="675" y="856"/>
                  </a:moveTo>
                  <a:cubicBezTo>
                    <a:pt x="15" y="856"/>
                    <a:pt x="15" y="856"/>
                    <a:pt x="15" y="856"/>
                  </a:cubicBezTo>
                  <a:cubicBezTo>
                    <a:pt x="7" y="856"/>
                    <a:pt x="0" y="849"/>
                    <a:pt x="0" y="840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67"/>
                    <a:pt x="7" y="360"/>
                    <a:pt x="15" y="360"/>
                  </a:cubicBezTo>
                  <a:cubicBezTo>
                    <a:pt x="24" y="360"/>
                    <a:pt x="31" y="367"/>
                    <a:pt x="31" y="376"/>
                  </a:cubicBezTo>
                  <a:cubicBezTo>
                    <a:pt x="31" y="825"/>
                    <a:pt x="31" y="825"/>
                    <a:pt x="31" y="825"/>
                  </a:cubicBezTo>
                  <a:cubicBezTo>
                    <a:pt x="659" y="825"/>
                    <a:pt x="659" y="825"/>
                    <a:pt x="659" y="825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15" y="23"/>
                    <a:pt x="415" y="13"/>
                    <a:pt x="421" y="7"/>
                  </a:cubicBezTo>
                  <a:cubicBezTo>
                    <a:pt x="426" y="0"/>
                    <a:pt x="436" y="0"/>
                    <a:pt x="443" y="5"/>
                  </a:cubicBezTo>
                  <a:cubicBezTo>
                    <a:pt x="685" y="221"/>
                    <a:pt x="685" y="221"/>
                    <a:pt x="685" y="221"/>
                  </a:cubicBezTo>
                  <a:cubicBezTo>
                    <a:pt x="689" y="224"/>
                    <a:pt x="691" y="229"/>
                    <a:pt x="691" y="233"/>
                  </a:cubicBezTo>
                  <a:cubicBezTo>
                    <a:pt x="691" y="840"/>
                    <a:pt x="691" y="840"/>
                    <a:pt x="691" y="840"/>
                  </a:cubicBezTo>
                  <a:cubicBezTo>
                    <a:pt x="691" y="849"/>
                    <a:pt x="684" y="856"/>
                    <a:pt x="675" y="856"/>
                  </a:cubicBez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38"/>
            <p:cNvSpPr/>
            <p:nvPr/>
          </p:nvSpPr>
          <p:spPr>
            <a:xfrm>
              <a:off x="3891" y="1471"/>
              <a:ext cx="40" cy="25"/>
            </a:xfrm>
            <a:custGeom>
              <a:rect b="b" l="l" r="r" t="t"/>
              <a:pathLst>
                <a:path extrusionOk="0" h="165" w="270">
                  <a:moveTo>
                    <a:pt x="254" y="165"/>
                  </a:moveTo>
                  <a:cubicBezTo>
                    <a:pt x="16" y="165"/>
                    <a:pt x="16" y="165"/>
                    <a:pt x="16" y="165"/>
                  </a:cubicBezTo>
                  <a:cubicBezTo>
                    <a:pt x="7" y="165"/>
                    <a:pt x="0" y="158"/>
                    <a:pt x="0" y="14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3" y="0"/>
                    <a:pt x="270" y="7"/>
                    <a:pt x="270" y="16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58"/>
                    <a:pt x="263" y="165"/>
                    <a:pt x="254" y="165"/>
                  </a:cubicBezTo>
                  <a:close/>
                  <a:moveTo>
                    <a:pt x="31" y="134"/>
                  </a:moveTo>
                  <a:cubicBezTo>
                    <a:pt x="238" y="134"/>
                    <a:pt x="238" y="134"/>
                    <a:pt x="238" y="134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31" y="32"/>
                    <a:pt x="31" y="32"/>
                    <a:pt x="31" y="32"/>
                  </a:cubicBezTo>
                  <a:lnTo>
                    <a:pt x="31" y="134"/>
                  </a:ln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38"/>
            <p:cNvSpPr/>
            <p:nvPr/>
          </p:nvSpPr>
          <p:spPr>
            <a:xfrm>
              <a:off x="3904" y="1437"/>
              <a:ext cx="104" cy="38"/>
            </a:xfrm>
            <a:custGeom>
              <a:rect b="b" l="l" r="r" t="t"/>
              <a:pathLst>
                <a:path extrusionOk="0" h="250" w="684">
                  <a:moveTo>
                    <a:pt x="668" y="250"/>
                  </a:moveTo>
                  <a:cubicBezTo>
                    <a:pt x="433" y="250"/>
                    <a:pt x="433" y="250"/>
                    <a:pt x="433" y="250"/>
                  </a:cubicBezTo>
                  <a:cubicBezTo>
                    <a:pt x="424" y="250"/>
                    <a:pt x="417" y="243"/>
                    <a:pt x="417" y="234"/>
                  </a:cubicBezTo>
                  <a:cubicBezTo>
                    <a:pt x="417" y="32"/>
                    <a:pt x="417" y="32"/>
                    <a:pt x="4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31" y="230"/>
                    <a:pt x="24" y="237"/>
                    <a:pt x="15" y="237"/>
                  </a:cubicBezTo>
                  <a:cubicBezTo>
                    <a:pt x="7" y="237"/>
                    <a:pt x="0" y="230"/>
                    <a:pt x="0" y="2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2" y="0"/>
                    <a:pt x="449" y="7"/>
                    <a:pt x="449" y="16"/>
                  </a:cubicBezTo>
                  <a:cubicBezTo>
                    <a:pt x="449" y="218"/>
                    <a:pt x="449" y="218"/>
                    <a:pt x="44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77" y="218"/>
                    <a:pt x="684" y="225"/>
                    <a:pt x="684" y="234"/>
                  </a:cubicBezTo>
                  <a:cubicBezTo>
                    <a:pt x="684" y="243"/>
                    <a:pt x="677" y="250"/>
                    <a:pt x="668" y="250"/>
                  </a:cubicBez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2" name="Google Shape;1072;p138"/>
          <p:cNvSpPr txBox="1"/>
          <p:nvPr/>
        </p:nvSpPr>
        <p:spPr>
          <a:xfrm>
            <a:off x="2734648" y="5458845"/>
            <a:ext cx="644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Catalogue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38"/>
          <p:cNvSpPr/>
          <p:nvPr/>
        </p:nvSpPr>
        <p:spPr>
          <a:xfrm rot="2700000">
            <a:off x="2649347" y="4963380"/>
            <a:ext cx="215526" cy="1714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1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138"/>
          <p:cNvGrpSpPr/>
          <p:nvPr/>
        </p:nvGrpSpPr>
        <p:grpSpPr>
          <a:xfrm>
            <a:off x="2977780" y="5157224"/>
            <a:ext cx="256772" cy="283153"/>
            <a:chOff x="3891" y="1437"/>
            <a:chExt cx="118" cy="131"/>
          </a:xfrm>
        </p:grpSpPr>
        <p:sp>
          <p:nvSpPr>
            <p:cNvPr id="1075" name="Google Shape;1075;p138"/>
            <p:cNvSpPr/>
            <p:nvPr/>
          </p:nvSpPr>
          <p:spPr>
            <a:xfrm>
              <a:off x="3904" y="1437"/>
              <a:ext cx="105" cy="131"/>
            </a:xfrm>
            <a:custGeom>
              <a:rect b="b" l="l" r="r" t="t"/>
              <a:pathLst>
                <a:path extrusionOk="0" h="856" w="691">
                  <a:moveTo>
                    <a:pt x="675" y="856"/>
                  </a:moveTo>
                  <a:cubicBezTo>
                    <a:pt x="15" y="856"/>
                    <a:pt x="15" y="856"/>
                    <a:pt x="15" y="856"/>
                  </a:cubicBezTo>
                  <a:cubicBezTo>
                    <a:pt x="7" y="856"/>
                    <a:pt x="0" y="849"/>
                    <a:pt x="0" y="840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67"/>
                    <a:pt x="7" y="360"/>
                    <a:pt x="15" y="360"/>
                  </a:cubicBezTo>
                  <a:cubicBezTo>
                    <a:pt x="24" y="360"/>
                    <a:pt x="31" y="367"/>
                    <a:pt x="31" y="376"/>
                  </a:cubicBezTo>
                  <a:cubicBezTo>
                    <a:pt x="31" y="825"/>
                    <a:pt x="31" y="825"/>
                    <a:pt x="31" y="825"/>
                  </a:cubicBezTo>
                  <a:cubicBezTo>
                    <a:pt x="659" y="825"/>
                    <a:pt x="659" y="825"/>
                    <a:pt x="659" y="825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15" y="23"/>
                    <a:pt x="415" y="13"/>
                    <a:pt x="421" y="7"/>
                  </a:cubicBezTo>
                  <a:cubicBezTo>
                    <a:pt x="426" y="0"/>
                    <a:pt x="436" y="0"/>
                    <a:pt x="443" y="5"/>
                  </a:cubicBezTo>
                  <a:cubicBezTo>
                    <a:pt x="685" y="221"/>
                    <a:pt x="685" y="221"/>
                    <a:pt x="685" y="221"/>
                  </a:cubicBezTo>
                  <a:cubicBezTo>
                    <a:pt x="689" y="224"/>
                    <a:pt x="691" y="229"/>
                    <a:pt x="691" y="233"/>
                  </a:cubicBezTo>
                  <a:cubicBezTo>
                    <a:pt x="691" y="840"/>
                    <a:pt x="691" y="840"/>
                    <a:pt x="691" y="840"/>
                  </a:cubicBezTo>
                  <a:cubicBezTo>
                    <a:pt x="691" y="849"/>
                    <a:pt x="684" y="856"/>
                    <a:pt x="675" y="856"/>
                  </a:cubicBez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38"/>
            <p:cNvSpPr/>
            <p:nvPr/>
          </p:nvSpPr>
          <p:spPr>
            <a:xfrm>
              <a:off x="3891" y="1471"/>
              <a:ext cx="40" cy="25"/>
            </a:xfrm>
            <a:custGeom>
              <a:rect b="b" l="l" r="r" t="t"/>
              <a:pathLst>
                <a:path extrusionOk="0" h="165" w="270">
                  <a:moveTo>
                    <a:pt x="254" y="165"/>
                  </a:moveTo>
                  <a:cubicBezTo>
                    <a:pt x="16" y="165"/>
                    <a:pt x="16" y="165"/>
                    <a:pt x="16" y="165"/>
                  </a:cubicBezTo>
                  <a:cubicBezTo>
                    <a:pt x="7" y="165"/>
                    <a:pt x="0" y="158"/>
                    <a:pt x="0" y="14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3" y="0"/>
                    <a:pt x="270" y="7"/>
                    <a:pt x="270" y="16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58"/>
                    <a:pt x="263" y="165"/>
                    <a:pt x="254" y="165"/>
                  </a:cubicBezTo>
                  <a:close/>
                  <a:moveTo>
                    <a:pt x="31" y="134"/>
                  </a:moveTo>
                  <a:cubicBezTo>
                    <a:pt x="238" y="134"/>
                    <a:pt x="238" y="134"/>
                    <a:pt x="238" y="134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31" y="32"/>
                    <a:pt x="31" y="32"/>
                    <a:pt x="31" y="32"/>
                  </a:cubicBezTo>
                  <a:lnTo>
                    <a:pt x="31" y="134"/>
                  </a:ln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38"/>
            <p:cNvSpPr/>
            <p:nvPr/>
          </p:nvSpPr>
          <p:spPr>
            <a:xfrm>
              <a:off x="3904" y="1437"/>
              <a:ext cx="104" cy="38"/>
            </a:xfrm>
            <a:custGeom>
              <a:rect b="b" l="l" r="r" t="t"/>
              <a:pathLst>
                <a:path extrusionOk="0" h="250" w="684">
                  <a:moveTo>
                    <a:pt x="668" y="250"/>
                  </a:moveTo>
                  <a:cubicBezTo>
                    <a:pt x="433" y="250"/>
                    <a:pt x="433" y="250"/>
                    <a:pt x="433" y="250"/>
                  </a:cubicBezTo>
                  <a:cubicBezTo>
                    <a:pt x="424" y="250"/>
                    <a:pt x="417" y="243"/>
                    <a:pt x="417" y="234"/>
                  </a:cubicBezTo>
                  <a:cubicBezTo>
                    <a:pt x="417" y="32"/>
                    <a:pt x="417" y="32"/>
                    <a:pt x="4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31" y="230"/>
                    <a:pt x="24" y="237"/>
                    <a:pt x="15" y="237"/>
                  </a:cubicBezTo>
                  <a:cubicBezTo>
                    <a:pt x="7" y="237"/>
                    <a:pt x="0" y="230"/>
                    <a:pt x="0" y="2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2" y="0"/>
                    <a:pt x="449" y="7"/>
                    <a:pt x="449" y="16"/>
                  </a:cubicBezTo>
                  <a:cubicBezTo>
                    <a:pt x="449" y="218"/>
                    <a:pt x="449" y="218"/>
                    <a:pt x="44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77" y="218"/>
                    <a:pt x="684" y="225"/>
                    <a:pt x="684" y="234"/>
                  </a:cubicBezTo>
                  <a:cubicBezTo>
                    <a:pt x="684" y="243"/>
                    <a:pt x="677" y="250"/>
                    <a:pt x="668" y="250"/>
                  </a:cubicBez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138"/>
          <p:cNvSpPr txBox="1"/>
          <p:nvPr/>
        </p:nvSpPr>
        <p:spPr>
          <a:xfrm>
            <a:off x="2779408" y="4252221"/>
            <a:ext cx="73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Std Product</a:t>
            </a:r>
            <a:b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baseline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38"/>
          <p:cNvSpPr/>
          <p:nvPr/>
        </p:nvSpPr>
        <p:spPr>
          <a:xfrm>
            <a:off x="3060442" y="4955344"/>
            <a:ext cx="111900" cy="107100"/>
          </a:xfrm>
          <a:prstGeom prst="plus">
            <a:avLst>
              <a:gd fmla="val 38324" name="adj"/>
            </a:avLst>
          </a:prstGeom>
          <a:noFill/>
          <a:ln cap="flat" cmpd="sng" w="12700">
            <a:solidFill>
              <a:srgbClr val="41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0" name="Google Shape;1080;p138"/>
          <p:cNvGrpSpPr/>
          <p:nvPr/>
        </p:nvGrpSpPr>
        <p:grpSpPr>
          <a:xfrm>
            <a:off x="454250" y="3879927"/>
            <a:ext cx="563020" cy="560540"/>
            <a:chOff x="2122" y="2635"/>
            <a:chExt cx="226" cy="226"/>
          </a:xfrm>
        </p:grpSpPr>
        <p:sp>
          <p:nvSpPr>
            <p:cNvPr id="1081" name="Google Shape;1081;p138"/>
            <p:cNvSpPr/>
            <p:nvPr/>
          </p:nvSpPr>
          <p:spPr>
            <a:xfrm>
              <a:off x="2122" y="2635"/>
              <a:ext cx="226" cy="226"/>
            </a:xfrm>
            <a:custGeom>
              <a:rect b="b" l="l" r="r" t="t"/>
              <a:pathLst>
                <a:path extrusionOk="0" h="1560" w="1560">
                  <a:moveTo>
                    <a:pt x="780" y="1560"/>
                  </a:moveTo>
                  <a:cubicBezTo>
                    <a:pt x="350" y="1560"/>
                    <a:pt x="0" y="1210"/>
                    <a:pt x="0" y="780"/>
                  </a:cubicBezTo>
                  <a:cubicBezTo>
                    <a:pt x="0" y="350"/>
                    <a:pt x="350" y="0"/>
                    <a:pt x="780" y="0"/>
                  </a:cubicBezTo>
                  <a:cubicBezTo>
                    <a:pt x="1210" y="0"/>
                    <a:pt x="1560" y="350"/>
                    <a:pt x="1560" y="780"/>
                  </a:cubicBezTo>
                  <a:cubicBezTo>
                    <a:pt x="1560" y="1210"/>
                    <a:pt x="1210" y="1560"/>
                    <a:pt x="780" y="1560"/>
                  </a:cubicBezTo>
                  <a:close/>
                  <a:moveTo>
                    <a:pt x="780" y="33"/>
                  </a:moveTo>
                  <a:cubicBezTo>
                    <a:pt x="368" y="33"/>
                    <a:pt x="33" y="368"/>
                    <a:pt x="33" y="780"/>
                  </a:cubicBezTo>
                  <a:cubicBezTo>
                    <a:pt x="33" y="1192"/>
                    <a:pt x="368" y="1527"/>
                    <a:pt x="780" y="1527"/>
                  </a:cubicBezTo>
                  <a:cubicBezTo>
                    <a:pt x="1192" y="1527"/>
                    <a:pt x="1527" y="1192"/>
                    <a:pt x="1527" y="780"/>
                  </a:cubicBezTo>
                  <a:cubicBezTo>
                    <a:pt x="1527" y="368"/>
                    <a:pt x="1192" y="33"/>
                    <a:pt x="78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8"/>
            <p:cNvSpPr/>
            <p:nvPr/>
          </p:nvSpPr>
          <p:spPr>
            <a:xfrm>
              <a:off x="2179" y="2685"/>
              <a:ext cx="113" cy="126"/>
            </a:xfrm>
            <a:custGeom>
              <a:rect b="b" l="l" r="r" t="t"/>
              <a:pathLst>
                <a:path extrusionOk="0" h="872" w="776">
                  <a:moveTo>
                    <a:pt x="760" y="872"/>
                  </a:moveTo>
                  <a:cubicBezTo>
                    <a:pt x="17" y="872"/>
                    <a:pt x="17" y="872"/>
                    <a:pt x="17" y="872"/>
                  </a:cubicBezTo>
                  <a:cubicBezTo>
                    <a:pt x="8" y="872"/>
                    <a:pt x="0" y="865"/>
                    <a:pt x="0" y="8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9" y="0"/>
                    <a:pt x="776" y="7"/>
                    <a:pt x="776" y="16"/>
                  </a:cubicBezTo>
                  <a:cubicBezTo>
                    <a:pt x="776" y="856"/>
                    <a:pt x="776" y="856"/>
                    <a:pt x="776" y="856"/>
                  </a:cubicBezTo>
                  <a:cubicBezTo>
                    <a:pt x="776" y="865"/>
                    <a:pt x="769" y="872"/>
                    <a:pt x="760" y="872"/>
                  </a:cubicBezTo>
                  <a:close/>
                  <a:moveTo>
                    <a:pt x="33" y="840"/>
                  </a:moveTo>
                  <a:cubicBezTo>
                    <a:pt x="743" y="840"/>
                    <a:pt x="743" y="840"/>
                    <a:pt x="743" y="840"/>
                  </a:cubicBezTo>
                  <a:cubicBezTo>
                    <a:pt x="743" y="32"/>
                    <a:pt x="743" y="32"/>
                    <a:pt x="743" y="32"/>
                  </a:cubicBezTo>
                  <a:cubicBezTo>
                    <a:pt x="33" y="32"/>
                    <a:pt x="33" y="32"/>
                    <a:pt x="33" y="32"/>
                  </a:cubicBezTo>
                  <a:lnTo>
                    <a:pt x="33" y="8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8"/>
            <p:cNvSpPr/>
            <p:nvPr/>
          </p:nvSpPr>
          <p:spPr>
            <a:xfrm>
              <a:off x="2221" y="2708"/>
              <a:ext cx="51" cy="5"/>
            </a:xfrm>
            <a:custGeom>
              <a:rect b="b" l="l" r="r" t="t"/>
              <a:pathLst>
                <a:path extrusionOk="0" h="33" w="357">
                  <a:moveTo>
                    <a:pt x="341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8"/>
                    <a:pt x="357" y="17"/>
                  </a:cubicBezTo>
                  <a:cubicBezTo>
                    <a:pt x="357" y="26"/>
                    <a:pt x="350" y="33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8"/>
            <p:cNvSpPr/>
            <p:nvPr/>
          </p:nvSpPr>
          <p:spPr>
            <a:xfrm>
              <a:off x="2193" y="2708"/>
              <a:ext cx="19" cy="5"/>
            </a:xfrm>
            <a:custGeom>
              <a:rect b="b" l="l" r="r" t="t"/>
              <a:pathLst>
                <a:path extrusionOk="0" h="33" w="130">
                  <a:moveTo>
                    <a:pt x="114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8"/>
                    <a:pt x="130" y="17"/>
                  </a:cubicBezTo>
                  <a:cubicBezTo>
                    <a:pt x="130" y="26"/>
                    <a:pt x="123" y="33"/>
                    <a:pt x="11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8"/>
            <p:cNvSpPr/>
            <p:nvPr/>
          </p:nvSpPr>
          <p:spPr>
            <a:xfrm>
              <a:off x="2221" y="2732"/>
              <a:ext cx="51" cy="5"/>
            </a:xfrm>
            <a:custGeom>
              <a:rect b="b" l="l" r="r" t="t"/>
              <a:pathLst>
                <a:path extrusionOk="0" h="32" w="357">
                  <a:moveTo>
                    <a:pt x="341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6"/>
                  </a:cubicBezTo>
                  <a:cubicBezTo>
                    <a:pt x="357" y="25"/>
                    <a:pt x="350" y="32"/>
                    <a:pt x="34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8"/>
            <p:cNvSpPr/>
            <p:nvPr/>
          </p:nvSpPr>
          <p:spPr>
            <a:xfrm>
              <a:off x="2193" y="2732"/>
              <a:ext cx="19" cy="5"/>
            </a:xfrm>
            <a:custGeom>
              <a:rect b="b" l="l" r="r" t="t"/>
              <a:pathLst>
                <a:path extrusionOk="0" h="32" w="130">
                  <a:moveTo>
                    <a:pt x="114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7"/>
                    <a:pt x="130" y="16"/>
                  </a:cubicBezTo>
                  <a:cubicBezTo>
                    <a:pt x="130" y="25"/>
                    <a:pt x="123" y="32"/>
                    <a:pt x="114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8"/>
            <p:cNvSpPr/>
            <p:nvPr/>
          </p:nvSpPr>
          <p:spPr>
            <a:xfrm>
              <a:off x="2221" y="2755"/>
              <a:ext cx="51" cy="5"/>
            </a:xfrm>
            <a:custGeom>
              <a:rect b="b" l="l" r="r" t="t"/>
              <a:pathLst>
                <a:path extrusionOk="0" h="33" w="357">
                  <a:moveTo>
                    <a:pt x="341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8"/>
                    <a:pt x="357" y="17"/>
                  </a:cubicBezTo>
                  <a:cubicBezTo>
                    <a:pt x="357" y="26"/>
                    <a:pt x="350" y="33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8"/>
            <p:cNvSpPr/>
            <p:nvPr/>
          </p:nvSpPr>
          <p:spPr>
            <a:xfrm>
              <a:off x="2193" y="2755"/>
              <a:ext cx="19" cy="5"/>
            </a:xfrm>
            <a:custGeom>
              <a:rect b="b" l="l" r="r" t="t"/>
              <a:pathLst>
                <a:path extrusionOk="0" h="33" w="130">
                  <a:moveTo>
                    <a:pt x="114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8"/>
                    <a:pt x="130" y="17"/>
                  </a:cubicBezTo>
                  <a:cubicBezTo>
                    <a:pt x="130" y="26"/>
                    <a:pt x="123" y="33"/>
                    <a:pt x="11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8"/>
            <p:cNvSpPr/>
            <p:nvPr/>
          </p:nvSpPr>
          <p:spPr>
            <a:xfrm>
              <a:off x="2221" y="2779"/>
              <a:ext cx="51" cy="5"/>
            </a:xfrm>
            <a:custGeom>
              <a:rect b="b" l="l" r="r" t="t"/>
              <a:pathLst>
                <a:path extrusionOk="0" h="32" w="357">
                  <a:moveTo>
                    <a:pt x="341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6"/>
                  </a:cubicBezTo>
                  <a:cubicBezTo>
                    <a:pt x="357" y="25"/>
                    <a:pt x="350" y="32"/>
                    <a:pt x="34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8"/>
            <p:cNvSpPr/>
            <p:nvPr/>
          </p:nvSpPr>
          <p:spPr>
            <a:xfrm>
              <a:off x="2193" y="2779"/>
              <a:ext cx="19" cy="5"/>
            </a:xfrm>
            <a:custGeom>
              <a:rect b="b" l="l" r="r" t="t"/>
              <a:pathLst>
                <a:path extrusionOk="0" h="32" w="130">
                  <a:moveTo>
                    <a:pt x="114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7"/>
                    <a:pt x="130" y="16"/>
                  </a:cubicBezTo>
                  <a:cubicBezTo>
                    <a:pt x="130" y="25"/>
                    <a:pt x="123" y="32"/>
                    <a:pt x="114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1" name="Google Shape;1091;p138"/>
          <p:cNvSpPr txBox="1"/>
          <p:nvPr/>
        </p:nvSpPr>
        <p:spPr>
          <a:xfrm>
            <a:off x="1770322" y="5504039"/>
            <a:ext cx="107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Airbus</a:t>
            </a:r>
            <a:b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know-how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2" name="Google Shape;1092;p138"/>
          <p:cNvGrpSpPr/>
          <p:nvPr/>
        </p:nvGrpSpPr>
        <p:grpSpPr>
          <a:xfrm>
            <a:off x="2180147" y="5218590"/>
            <a:ext cx="256772" cy="283153"/>
            <a:chOff x="3891" y="1437"/>
            <a:chExt cx="118" cy="131"/>
          </a:xfrm>
        </p:grpSpPr>
        <p:sp>
          <p:nvSpPr>
            <p:cNvPr id="1093" name="Google Shape;1093;p138"/>
            <p:cNvSpPr/>
            <p:nvPr/>
          </p:nvSpPr>
          <p:spPr>
            <a:xfrm>
              <a:off x="3904" y="1437"/>
              <a:ext cx="105" cy="131"/>
            </a:xfrm>
            <a:custGeom>
              <a:rect b="b" l="l" r="r" t="t"/>
              <a:pathLst>
                <a:path extrusionOk="0" h="856" w="691">
                  <a:moveTo>
                    <a:pt x="675" y="856"/>
                  </a:moveTo>
                  <a:cubicBezTo>
                    <a:pt x="15" y="856"/>
                    <a:pt x="15" y="856"/>
                    <a:pt x="15" y="856"/>
                  </a:cubicBezTo>
                  <a:cubicBezTo>
                    <a:pt x="7" y="856"/>
                    <a:pt x="0" y="849"/>
                    <a:pt x="0" y="840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67"/>
                    <a:pt x="7" y="360"/>
                    <a:pt x="15" y="360"/>
                  </a:cubicBezTo>
                  <a:cubicBezTo>
                    <a:pt x="24" y="360"/>
                    <a:pt x="31" y="367"/>
                    <a:pt x="31" y="376"/>
                  </a:cubicBezTo>
                  <a:cubicBezTo>
                    <a:pt x="31" y="825"/>
                    <a:pt x="31" y="825"/>
                    <a:pt x="31" y="825"/>
                  </a:cubicBezTo>
                  <a:cubicBezTo>
                    <a:pt x="659" y="825"/>
                    <a:pt x="659" y="825"/>
                    <a:pt x="659" y="825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15" y="23"/>
                    <a:pt x="415" y="13"/>
                    <a:pt x="421" y="7"/>
                  </a:cubicBezTo>
                  <a:cubicBezTo>
                    <a:pt x="426" y="0"/>
                    <a:pt x="436" y="0"/>
                    <a:pt x="443" y="5"/>
                  </a:cubicBezTo>
                  <a:cubicBezTo>
                    <a:pt x="685" y="221"/>
                    <a:pt x="685" y="221"/>
                    <a:pt x="685" y="221"/>
                  </a:cubicBezTo>
                  <a:cubicBezTo>
                    <a:pt x="689" y="224"/>
                    <a:pt x="691" y="229"/>
                    <a:pt x="691" y="233"/>
                  </a:cubicBezTo>
                  <a:cubicBezTo>
                    <a:pt x="691" y="840"/>
                    <a:pt x="691" y="840"/>
                    <a:pt x="691" y="840"/>
                  </a:cubicBezTo>
                  <a:cubicBezTo>
                    <a:pt x="691" y="849"/>
                    <a:pt x="684" y="856"/>
                    <a:pt x="675" y="856"/>
                  </a:cubicBez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8"/>
            <p:cNvSpPr/>
            <p:nvPr/>
          </p:nvSpPr>
          <p:spPr>
            <a:xfrm>
              <a:off x="3891" y="1471"/>
              <a:ext cx="40" cy="25"/>
            </a:xfrm>
            <a:custGeom>
              <a:rect b="b" l="l" r="r" t="t"/>
              <a:pathLst>
                <a:path extrusionOk="0" h="165" w="270">
                  <a:moveTo>
                    <a:pt x="254" y="165"/>
                  </a:moveTo>
                  <a:cubicBezTo>
                    <a:pt x="16" y="165"/>
                    <a:pt x="16" y="165"/>
                    <a:pt x="16" y="165"/>
                  </a:cubicBezTo>
                  <a:cubicBezTo>
                    <a:pt x="7" y="165"/>
                    <a:pt x="0" y="158"/>
                    <a:pt x="0" y="14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3" y="0"/>
                    <a:pt x="270" y="7"/>
                    <a:pt x="270" y="16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58"/>
                    <a:pt x="263" y="165"/>
                    <a:pt x="254" y="165"/>
                  </a:cubicBezTo>
                  <a:close/>
                  <a:moveTo>
                    <a:pt x="31" y="134"/>
                  </a:moveTo>
                  <a:cubicBezTo>
                    <a:pt x="238" y="134"/>
                    <a:pt x="238" y="134"/>
                    <a:pt x="238" y="134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31" y="32"/>
                    <a:pt x="31" y="32"/>
                    <a:pt x="31" y="32"/>
                  </a:cubicBezTo>
                  <a:lnTo>
                    <a:pt x="31" y="134"/>
                  </a:ln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8"/>
            <p:cNvSpPr/>
            <p:nvPr/>
          </p:nvSpPr>
          <p:spPr>
            <a:xfrm>
              <a:off x="3904" y="1437"/>
              <a:ext cx="104" cy="38"/>
            </a:xfrm>
            <a:custGeom>
              <a:rect b="b" l="l" r="r" t="t"/>
              <a:pathLst>
                <a:path extrusionOk="0" h="250" w="684">
                  <a:moveTo>
                    <a:pt x="668" y="250"/>
                  </a:moveTo>
                  <a:cubicBezTo>
                    <a:pt x="433" y="250"/>
                    <a:pt x="433" y="250"/>
                    <a:pt x="433" y="250"/>
                  </a:cubicBezTo>
                  <a:cubicBezTo>
                    <a:pt x="424" y="250"/>
                    <a:pt x="417" y="243"/>
                    <a:pt x="417" y="234"/>
                  </a:cubicBezTo>
                  <a:cubicBezTo>
                    <a:pt x="417" y="32"/>
                    <a:pt x="417" y="32"/>
                    <a:pt x="4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31" y="230"/>
                    <a:pt x="24" y="237"/>
                    <a:pt x="15" y="237"/>
                  </a:cubicBezTo>
                  <a:cubicBezTo>
                    <a:pt x="7" y="237"/>
                    <a:pt x="0" y="230"/>
                    <a:pt x="0" y="2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2" y="0"/>
                    <a:pt x="449" y="7"/>
                    <a:pt x="449" y="16"/>
                  </a:cubicBezTo>
                  <a:cubicBezTo>
                    <a:pt x="449" y="218"/>
                    <a:pt x="449" y="218"/>
                    <a:pt x="44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77" y="218"/>
                    <a:pt x="684" y="225"/>
                    <a:pt x="684" y="234"/>
                  </a:cubicBezTo>
                  <a:cubicBezTo>
                    <a:pt x="684" y="243"/>
                    <a:pt x="677" y="250"/>
                    <a:pt x="668" y="250"/>
                  </a:cubicBezTo>
                  <a:close/>
                </a:path>
              </a:pathLst>
            </a:custGeom>
            <a:solidFill>
              <a:srgbClr val="415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1096;p138"/>
          <p:cNvSpPr txBox="1"/>
          <p:nvPr/>
        </p:nvSpPr>
        <p:spPr>
          <a:xfrm>
            <a:off x="520765" y="4359123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Offer baseline in</a:t>
            </a:r>
            <a:br>
              <a:rPr b="1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Offer Structure</a:t>
            </a:r>
            <a:endParaRPr b="1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362" y="4423480"/>
            <a:ext cx="747748" cy="4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8"/>
          <p:cNvSpPr/>
          <p:nvPr/>
        </p:nvSpPr>
        <p:spPr>
          <a:xfrm>
            <a:off x="3298765" y="4590775"/>
            <a:ext cx="116700" cy="816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1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38"/>
          <p:cNvSpPr txBox="1"/>
          <p:nvPr/>
        </p:nvSpPr>
        <p:spPr>
          <a:xfrm>
            <a:off x="3431951" y="4849739"/>
            <a:ext cx="61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b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exposed</a:t>
            </a:r>
            <a:b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Offer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38"/>
          <p:cNvSpPr/>
          <p:nvPr/>
        </p:nvSpPr>
        <p:spPr>
          <a:xfrm>
            <a:off x="3569300" y="4649204"/>
            <a:ext cx="327368" cy="191651"/>
          </a:xfrm>
          <a:custGeom>
            <a:rect b="b" l="l" r="r" t="t"/>
            <a:pathLst>
              <a:path extrusionOk="0" h="985" w="1682">
                <a:moveTo>
                  <a:pt x="841" y="985"/>
                </a:moveTo>
                <a:cubicBezTo>
                  <a:pt x="457" y="985"/>
                  <a:pt x="283" y="879"/>
                  <a:pt x="213" y="816"/>
                </a:cubicBezTo>
                <a:cubicBezTo>
                  <a:pt x="197" y="802"/>
                  <a:pt x="192" y="782"/>
                  <a:pt x="197" y="764"/>
                </a:cubicBezTo>
                <a:cubicBezTo>
                  <a:pt x="202" y="747"/>
                  <a:pt x="216" y="733"/>
                  <a:pt x="235" y="727"/>
                </a:cubicBezTo>
                <a:cubicBezTo>
                  <a:pt x="330" y="698"/>
                  <a:pt x="534" y="651"/>
                  <a:pt x="841" y="651"/>
                </a:cubicBezTo>
                <a:cubicBezTo>
                  <a:pt x="1148" y="651"/>
                  <a:pt x="1352" y="698"/>
                  <a:pt x="1447" y="727"/>
                </a:cubicBezTo>
                <a:cubicBezTo>
                  <a:pt x="1466" y="733"/>
                  <a:pt x="1480" y="747"/>
                  <a:pt x="1485" y="764"/>
                </a:cubicBezTo>
                <a:cubicBezTo>
                  <a:pt x="1485" y="764"/>
                  <a:pt x="1485" y="765"/>
                  <a:pt x="1485" y="765"/>
                </a:cubicBezTo>
                <a:cubicBezTo>
                  <a:pt x="1490" y="783"/>
                  <a:pt x="1484" y="803"/>
                  <a:pt x="1470" y="816"/>
                </a:cubicBezTo>
                <a:cubicBezTo>
                  <a:pt x="1400" y="879"/>
                  <a:pt x="1225" y="985"/>
                  <a:pt x="841" y="985"/>
                </a:cubicBezTo>
                <a:close/>
                <a:moveTo>
                  <a:pt x="841" y="698"/>
                </a:moveTo>
                <a:cubicBezTo>
                  <a:pt x="540" y="698"/>
                  <a:pt x="341" y="744"/>
                  <a:pt x="249" y="772"/>
                </a:cubicBezTo>
                <a:cubicBezTo>
                  <a:pt x="245" y="773"/>
                  <a:pt x="243" y="775"/>
                  <a:pt x="243" y="777"/>
                </a:cubicBezTo>
                <a:cubicBezTo>
                  <a:pt x="309" y="840"/>
                  <a:pt x="473" y="938"/>
                  <a:pt x="841" y="938"/>
                </a:cubicBezTo>
                <a:cubicBezTo>
                  <a:pt x="1223" y="938"/>
                  <a:pt x="1385" y="828"/>
                  <a:pt x="1438" y="781"/>
                </a:cubicBezTo>
                <a:cubicBezTo>
                  <a:pt x="1462" y="771"/>
                  <a:pt x="1462" y="771"/>
                  <a:pt x="1462" y="771"/>
                </a:cubicBezTo>
                <a:cubicBezTo>
                  <a:pt x="1439" y="777"/>
                  <a:pt x="1439" y="777"/>
                  <a:pt x="1439" y="777"/>
                </a:cubicBezTo>
                <a:cubicBezTo>
                  <a:pt x="1439" y="775"/>
                  <a:pt x="1436" y="773"/>
                  <a:pt x="1433" y="772"/>
                </a:cubicBezTo>
                <a:cubicBezTo>
                  <a:pt x="1341" y="744"/>
                  <a:pt x="1142" y="698"/>
                  <a:pt x="841" y="698"/>
                </a:cubicBezTo>
                <a:close/>
                <a:moveTo>
                  <a:pt x="1490" y="709"/>
                </a:moveTo>
                <a:cubicBezTo>
                  <a:pt x="1488" y="709"/>
                  <a:pt x="1485" y="708"/>
                  <a:pt x="1482" y="707"/>
                </a:cubicBezTo>
                <a:cubicBezTo>
                  <a:pt x="1480" y="707"/>
                  <a:pt x="1249" y="622"/>
                  <a:pt x="841" y="622"/>
                </a:cubicBezTo>
                <a:cubicBezTo>
                  <a:pt x="433" y="622"/>
                  <a:pt x="202" y="707"/>
                  <a:pt x="200" y="707"/>
                </a:cubicBezTo>
                <a:cubicBezTo>
                  <a:pt x="190" y="711"/>
                  <a:pt x="179" y="708"/>
                  <a:pt x="173" y="699"/>
                </a:cubicBezTo>
                <a:cubicBezTo>
                  <a:pt x="21" y="494"/>
                  <a:pt x="21" y="494"/>
                  <a:pt x="21" y="494"/>
                </a:cubicBezTo>
                <a:cubicBezTo>
                  <a:pt x="6" y="477"/>
                  <a:pt x="0" y="454"/>
                  <a:pt x="5" y="433"/>
                </a:cubicBezTo>
                <a:cubicBezTo>
                  <a:pt x="11" y="412"/>
                  <a:pt x="26" y="394"/>
                  <a:pt x="47" y="385"/>
                </a:cubicBezTo>
                <a:cubicBezTo>
                  <a:pt x="203" y="331"/>
                  <a:pt x="359" y="239"/>
                  <a:pt x="496" y="158"/>
                </a:cubicBezTo>
                <a:cubicBezTo>
                  <a:pt x="645" y="70"/>
                  <a:pt x="763" y="0"/>
                  <a:pt x="841" y="0"/>
                </a:cubicBezTo>
                <a:cubicBezTo>
                  <a:pt x="919" y="0"/>
                  <a:pt x="1037" y="70"/>
                  <a:pt x="1185" y="158"/>
                </a:cubicBezTo>
                <a:cubicBezTo>
                  <a:pt x="1323" y="239"/>
                  <a:pt x="1479" y="331"/>
                  <a:pt x="1634" y="385"/>
                </a:cubicBezTo>
                <a:cubicBezTo>
                  <a:pt x="1656" y="394"/>
                  <a:pt x="1671" y="412"/>
                  <a:pt x="1677" y="433"/>
                </a:cubicBezTo>
                <a:cubicBezTo>
                  <a:pt x="1682" y="455"/>
                  <a:pt x="1676" y="478"/>
                  <a:pt x="1661" y="495"/>
                </a:cubicBezTo>
                <a:cubicBezTo>
                  <a:pt x="1509" y="699"/>
                  <a:pt x="1509" y="699"/>
                  <a:pt x="1509" y="699"/>
                </a:cubicBezTo>
                <a:cubicBezTo>
                  <a:pt x="1505" y="705"/>
                  <a:pt x="1498" y="709"/>
                  <a:pt x="1490" y="709"/>
                </a:cubicBezTo>
                <a:close/>
                <a:moveTo>
                  <a:pt x="841" y="575"/>
                </a:moveTo>
                <a:cubicBezTo>
                  <a:pt x="1200" y="575"/>
                  <a:pt x="1421" y="637"/>
                  <a:pt x="1482" y="657"/>
                </a:cubicBezTo>
                <a:cubicBezTo>
                  <a:pt x="1624" y="465"/>
                  <a:pt x="1624" y="465"/>
                  <a:pt x="1624" y="465"/>
                </a:cubicBezTo>
                <a:cubicBezTo>
                  <a:pt x="1630" y="458"/>
                  <a:pt x="1632" y="451"/>
                  <a:pt x="1630" y="444"/>
                </a:cubicBezTo>
                <a:cubicBezTo>
                  <a:pt x="1629" y="437"/>
                  <a:pt x="1624" y="432"/>
                  <a:pt x="1617" y="429"/>
                </a:cubicBezTo>
                <a:cubicBezTo>
                  <a:pt x="1459" y="375"/>
                  <a:pt x="1301" y="281"/>
                  <a:pt x="1161" y="198"/>
                </a:cubicBezTo>
                <a:cubicBezTo>
                  <a:pt x="1024" y="118"/>
                  <a:pt x="906" y="48"/>
                  <a:pt x="841" y="48"/>
                </a:cubicBezTo>
                <a:cubicBezTo>
                  <a:pt x="776" y="48"/>
                  <a:pt x="657" y="118"/>
                  <a:pt x="521" y="199"/>
                </a:cubicBezTo>
                <a:cubicBezTo>
                  <a:pt x="381" y="281"/>
                  <a:pt x="223" y="375"/>
                  <a:pt x="64" y="429"/>
                </a:cubicBezTo>
                <a:cubicBezTo>
                  <a:pt x="58" y="432"/>
                  <a:pt x="53" y="437"/>
                  <a:pt x="52" y="444"/>
                </a:cubicBezTo>
                <a:cubicBezTo>
                  <a:pt x="50" y="451"/>
                  <a:pt x="52" y="458"/>
                  <a:pt x="57" y="463"/>
                </a:cubicBezTo>
                <a:cubicBezTo>
                  <a:pt x="57" y="463"/>
                  <a:pt x="58" y="464"/>
                  <a:pt x="58" y="465"/>
                </a:cubicBezTo>
                <a:cubicBezTo>
                  <a:pt x="200" y="657"/>
                  <a:pt x="200" y="657"/>
                  <a:pt x="200" y="657"/>
                </a:cubicBezTo>
                <a:cubicBezTo>
                  <a:pt x="261" y="637"/>
                  <a:pt x="482" y="575"/>
                  <a:pt x="841" y="575"/>
                </a:cubicBezTo>
                <a:close/>
                <a:moveTo>
                  <a:pt x="841" y="526"/>
                </a:moveTo>
                <a:cubicBezTo>
                  <a:pt x="800" y="526"/>
                  <a:pt x="764" y="499"/>
                  <a:pt x="752" y="460"/>
                </a:cubicBezTo>
                <a:cubicBezTo>
                  <a:pt x="495" y="332"/>
                  <a:pt x="495" y="332"/>
                  <a:pt x="495" y="332"/>
                </a:cubicBezTo>
                <a:cubicBezTo>
                  <a:pt x="485" y="327"/>
                  <a:pt x="480" y="316"/>
                  <a:pt x="483" y="305"/>
                </a:cubicBezTo>
                <a:cubicBezTo>
                  <a:pt x="486" y="294"/>
                  <a:pt x="495" y="289"/>
                  <a:pt x="507" y="287"/>
                </a:cubicBezTo>
                <a:cubicBezTo>
                  <a:pt x="794" y="297"/>
                  <a:pt x="794" y="297"/>
                  <a:pt x="794" y="297"/>
                </a:cubicBezTo>
                <a:cubicBezTo>
                  <a:pt x="807" y="298"/>
                  <a:pt x="817" y="308"/>
                  <a:pt x="817" y="321"/>
                </a:cubicBezTo>
                <a:cubicBezTo>
                  <a:pt x="817" y="339"/>
                  <a:pt x="817" y="339"/>
                  <a:pt x="817" y="339"/>
                </a:cubicBezTo>
                <a:cubicBezTo>
                  <a:pt x="833" y="334"/>
                  <a:pt x="849" y="334"/>
                  <a:pt x="865" y="339"/>
                </a:cubicBezTo>
                <a:cubicBezTo>
                  <a:pt x="865" y="321"/>
                  <a:pt x="865" y="321"/>
                  <a:pt x="865" y="321"/>
                </a:cubicBezTo>
                <a:cubicBezTo>
                  <a:pt x="865" y="308"/>
                  <a:pt x="875" y="298"/>
                  <a:pt x="888" y="297"/>
                </a:cubicBezTo>
                <a:cubicBezTo>
                  <a:pt x="1175" y="287"/>
                  <a:pt x="1175" y="287"/>
                  <a:pt x="1175" y="287"/>
                </a:cubicBezTo>
                <a:cubicBezTo>
                  <a:pt x="1188" y="287"/>
                  <a:pt x="1196" y="294"/>
                  <a:pt x="1199" y="305"/>
                </a:cubicBezTo>
                <a:cubicBezTo>
                  <a:pt x="1202" y="316"/>
                  <a:pt x="1197" y="327"/>
                  <a:pt x="1187" y="332"/>
                </a:cubicBezTo>
                <a:cubicBezTo>
                  <a:pt x="930" y="460"/>
                  <a:pt x="930" y="460"/>
                  <a:pt x="930" y="460"/>
                </a:cubicBezTo>
                <a:cubicBezTo>
                  <a:pt x="918" y="500"/>
                  <a:pt x="882" y="526"/>
                  <a:pt x="841" y="526"/>
                </a:cubicBezTo>
                <a:close/>
                <a:moveTo>
                  <a:pt x="614" y="339"/>
                </a:moveTo>
                <a:cubicBezTo>
                  <a:pt x="782" y="423"/>
                  <a:pt x="782" y="423"/>
                  <a:pt x="782" y="423"/>
                </a:cubicBezTo>
                <a:cubicBezTo>
                  <a:pt x="789" y="426"/>
                  <a:pt x="794" y="432"/>
                  <a:pt x="795" y="440"/>
                </a:cubicBezTo>
                <a:cubicBezTo>
                  <a:pt x="799" y="463"/>
                  <a:pt x="818" y="479"/>
                  <a:pt x="841" y="479"/>
                </a:cubicBezTo>
                <a:cubicBezTo>
                  <a:pt x="863" y="479"/>
                  <a:pt x="882" y="463"/>
                  <a:pt x="887" y="439"/>
                </a:cubicBezTo>
                <a:cubicBezTo>
                  <a:pt x="888" y="432"/>
                  <a:pt x="893" y="426"/>
                  <a:pt x="900" y="423"/>
                </a:cubicBezTo>
                <a:cubicBezTo>
                  <a:pt x="1068" y="339"/>
                  <a:pt x="1068" y="339"/>
                  <a:pt x="1068" y="339"/>
                </a:cubicBezTo>
                <a:cubicBezTo>
                  <a:pt x="913" y="344"/>
                  <a:pt x="913" y="344"/>
                  <a:pt x="913" y="344"/>
                </a:cubicBezTo>
                <a:cubicBezTo>
                  <a:pt x="913" y="378"/>
                  <a:pt x="913" y="378"/>
                  <a:pt x="913" y="378"/>
                </a:cubicBezTo>
                <a:cubicBezTo>
                  <a:pt x="913" y="387"/>
                  <a:pt x="907" y="396"/>
                  <a:pt x="898" y="400"/>
                </a:cubicBezTo>
                <a:cubicBezTo>
                  <a:pt x="890" y="403"/>
                  <a:pt x="880" y="402"/>
                  <a:pt x="873" y="396"/>
                </a:cubicBezTo>
                <a:cubicBezTo>
                  <a:pt x="866" y="390"/>
                  <a:pt x="856" y="383"/>
                  <a:pt x="841" y="383"/>
                </a:cubicBezTo>
                <a:cubicBezTo>
                  <a:pt x="826" y="383"/>
                  <a:pt x="815" y="390"/>
                  <a:pt x="809" y="396"/>
                </a:cubicBezTo>
                <a:cubicBezTo>
                  <a:pt x="802" y="402"/>
                  <a:pt x="792" y="404"/>
                  <a:pt x="783" y="400"/>
                </a:cubicBezTo>
                <a:cubicBezTo>
                  <a:pt x="775" y="396"/>
                  <a:pt x="769" y="387"/>
                  <a:pt x="769" y="378"/>
                </a:cubicBezTo>
                <a:cubicBezTo>
                  <a:pt x="769" y="344"/>
                  <a:pt x="769" y="344"/>
                  <a:pt x="769" y="344"/>
                </a:cubicBezTo>
                <a:lnTo>
                  <a:pt x="614" y="339"/>
                </a:lnTo>
                <a:close/>
              </a:path>
            </a:pathLst>
          </a:custGeom>
          <a:solidFill>
            <a:srgbClr val="415E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38"/>
          <p:cNvSpPr txBox="1"/>
          <p:nvPr/>
        </p:nvSpPr>
        <p:spPr>
          <a:xfrm>
            <a:off x="522960" y="4684232"/>
            <a:ext cx="149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E00"/>
              </a:buClr>
              <a:buSzPts val="1100"/>
              <a:buFont typeface="Arial"/>
              <a:buChar char="•"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 b="0" i="0" sz="14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E00"/>
              </a:buClr>
              <a:buSzPts val="1100"/>
              <a:buFont typeface="Arial"/>
              <a:buChar char="•"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Rules</a:t>
            </a:r>
            <a:endParaRPr b="0" i="0" sz="14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E00"/>
              </a:buClr>
              <a:buSzPts val="1100"/>
              <a:buFont typeface="Arial"/>
              <a:buChar char="•"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Hierarchical structure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E00"/>
              </a:buClr>
              <a:buSzPts val="1100"/>
              <a:buFont typeface="Arial"/>
              <a:buChar char="•"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Linked to DMU structure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E00"/>
              </a:buClr>
              <a:buSzPts val="1100"/>
              <a:buFont typeface="Arial"/>
              <a:buChar char="•"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ePublication</a:t>
            </a:r>
            <a:endParaRPr b="0" i="0" sz="11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E00"/>
              </a:buClr>
              <a:buSzPts val="1100"/>
              <a:buFont typeface="Arial"/>
              <a:buChar char="•"/>
            </a:pPr>
            <a:r>
              <a:rPr b="0" i="0" lang="fr-FR" sz="1100" u="none" cap="none" strike="noStrike">
                <a:solidFill>
                  <a:srgbClr val="415E00"/>
                </a:solidFill>
                <a:latin typeface="Arial"/>
                <a:ea typeface="Arial"/>
                <a:cs typeface="Arial"/>
                <a:sym typeface="Arial"/>
              </a:rPr>
              <a:t>Pricing</a:t>
            </a:r>
            <a:endParaRPr b="0" i="0" sz="1400" u="none" cap="none" strike="noStrike">
              <a:solidFill>
                <a:srgbClr val="41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38"/>
          <p:cNvSpPr/>
          <p:nvPr/>
        </p:nvSpPr>
        <p:spPr>
          <a:xfrm>
            <a:off x="7504989" y="3870475"/>
            <a:ext cx="2373600" cy="2026200"/>
          </a:xfrm>
          <a:prstGeom prst="roundRect">
            <a:avLst>
              <a:gd fmla="val 16667" name="adj"/>
            </a:avLst>
          </a:prstGeom>
          <a:solidFill>
            <a:srgbClr val="FF9565">
              <a:alpha val="8705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DBCB"/>
                </a:solidFill>
                <a:latin typeface="Arial"/>
                <a:ea typeface="Arial"/>
                <a:cs typeface="Arial"/>
                <a:sym typeface="Arial"/>
              </a:rPr>
              <a:t>A/C Configuration Integration</a:t>
            </a:r>
            <a:endParaRPr b="1" i="0" sz="1400" u="none" cap="none" strike="noStrike">
              <a:solidFill>
                <a:srgbClr val="FFDB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3" name="Google Shape;1103;p138"/>
          <p:cNvGrpSpPr/>
          <p:nvPr/>
        </p:nvGrpSpPr>
        <p:grpSpPr>
          <a:xfrm>
            <a:off x="7499127" y="3869126"/>
            <a:ext cx="562894" cy="563327"/>
            <a:chOff x="2845" y="1565"/>
            <a:chExt cx="227" cy="227"/>
          </a:xfrm>
        </p:grpSpPr>
        <p:sp>
          <p:nvSpPr>
            <p:cNvPr id="1104" name="Google Shape;1104;p138"/>
            <p:cNvSpPr/>
            <p:nvPr/>
          </p:nvSpPr>
          <p:spPr>
            <a:xfrm>
              <a:off x="2845" y="1565"/>
              <a:ext cx="227" cy="227"/>
            </a:xfrm>
            <a:custGeom>
              <a:rect b="b" l="l" r="r" t="t"/>
              <a:pathLst>
                <a:path extrusionOk="0" h="1299" w="1298">
                  <a:moveTo>
                    <a:pt x="649" y="1299"/>
                  </a:moveTo>
                  <a:cubicBezTo>
                    <a:pt x="291" y="1299"/>
                    <a:pt x="0" y="1008"/>
                    <a:pt x="0" y="650"/>
                  </a:cubicBezTo>
                  <a:cubicBezTo>
                    <a:pt x="0" y="292"/>
                    <a:pt x="291" y="0"/>
                    <a:pt x="649" y="0"/>
                  </a:cubicBezTo>
                  <a:cubicBezTo>
                    <a:pt x="1007" y="0"/>
                    <a:pt x="1298" y="292"/>
                    <a:pt x="1298" y="650"/>
                  </a:cubicBezTo>
                  <a:cubicBezTo>
                    <a:pt x="1298" y="1008"/>
                    <a:pt x="1007" y="1299"/>
                    <a:pt x="649" y="1299"/>
                  </a:cubicBezTo>
                  <a:close/>
                  <a:moveTo>
                    <a:pt x="649" y="28"/>
                  </a:moveTo>
                  <a:cubicBezTo>
                    <a:pt x="306" y="28"/>
                    <a:pt x="27" y="307"/>
                    <a:pt x="27" y="650"/>
                  </a:cubicBezTo>
                  <a:cubicBezTo>
                    <a:pt x="27" y="993"/>
                    <a:pt x="306" y="1272"/>
                    <a:pt x="649" y="1272"/>
                  </a:cubicBezTo>
                  <a:cubicBezTo>
                    <a:pt x="992" y="1272"/>
                    <a:pt x="1271" y="993"/>
                    <a:pt x="1271" y="650"/>
                  </a:cubicBezTo>
                  <a:cubicBezTo>
                    <a:pt x="1271" y="307"/>
                    <a:pt x="992" y="28"/>
                    <a:pt x="649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8"/>
            <p:cNvSpPr/>
            <p:nvPr/>
          </p:nvSpPr>
          <p:spPr>
            <a:xfrm>
              <a:off x="2904" y="1617"/>
              <a:ext cx="110" cy="143"/>
            </a:xfrm>
            <a:custGeom>
              <a:rect b="b" l="l" r="r" t="t"/>
              <a:pathLst>
                <a:path extrusionOk="0" h="819" w="618">
                  <a:moveTo>
                    <a:pt x="436" y="819"/>
                  </a:moveTo>
                  <a:cubicBezTo>
                    <a:pt x="184" y="819"/>
                    <a:pt x="184" y="819"/>
                    <a:pt x="184" y="819"/>
                  </a:cubicBezTo>
                  <a:cubicBezTo>
                    <a:pt x="159" y="819"/>
                    <a:pt x="130" y="807"/>
                    <a:pt x="130" y="750"/>
                  </a:cubicBezTo>
                  <a:cubicBezTo>
                    <a:pt x="130" y="652"/>
                    <a:pt x="130" y="451"/>
                    <a:pt x="130" y="388"/>
                  </a:cubicBezTo>
                  <a:cubicBezTo>
                    <a:pt x="83" y="384"/>
                    <a:pt x="49" y="359"/>
                    <a:pt x="44" y="324"/>
                  </a:cubicBezTo>
                  <a:cubicBezTo>
                    <a:pt x="40" y="303"/>
                    <a:pt x="16" y="147"/>
                    <a:pt x="3" y="65"/>
                  </a:cubicBezTo>
                  <a:cubicBezTo>
                    <a:pt x="0" y="44"/>
                    <a:pt x="3" y="27"/>
                    <a:pt x="13" y="16"/>
                  </a:cubicBezTo>
                  <a:cubicBezTo>
                    <a:pt x="22" y="5"/>
                    <a:pt x="36" y="0"/>
                    <a:pt x="54" y="0"/>
                  </a:cubicBezTo>
                  <a:cubicBezTo>
                    <a:pt x="80" y="0"/>
                    <a:pt x="441" y="0"/>
                    <a:pt x="566" y="0"/>
                  </a:cubicBezTo>
                  <a:cubicBezTo>
                    <a:pt x="587" y="0"/>
                    <a:pt x="599" y="8"/>
                    <a:pt x="605" y="16"/>
                  </a:cubicBezTo>
                  <a:cubicBezTo>
                    <a:pt x="614" y="27"/>
                    <a:pt x="618" y="42"/>
                    <a:pt x="615" y="60"/>
                  </a:cubicBezTo>
                  <a:cubicBezTo>
                    <a:pt x="602" y="139"/>
                    <a:pt x="577" y="299"/>
                    <a:pt x="573" y="325"/>
                  </a:cubicBezTo>
                  <a:cubicBezTo>
                    <a:pt x="565" y="378"/>
                    <a:pt x="516" y="387"/>
                    <a:pt x="487" y="388"/>
                  </a:cubicBezTo>
                  <a:cubicBezTo>
                    <a:pt x="487" y="760"/>
                    <a:pt x="487" y="760"/>
                    <a:pt x="487" y="760"/>
                  </a:cubicBezTo>
                  <a:cubicBezTo>
                    <a:pt x="487" y="798"/>
                    <a:pt x="469" y="819"/>
                    <a:pt x="436" y="819"/>
                  </a:cubicBezTo>
                  <a:close/>
                  <a:moveTo>
                    <a:pt x="54" y="27"/>
                  </a:moveTo>
                  <a:cubicBezTo>
                    <a:pt x="44" y="27"/>
                    <a:pt x="38" y="29"/>
                    <a:pt x="34" y="33"/>
                  </a:cubicBezTo>
                  <a:cubicBezTo>
                    <a:pt x="28" y="40"/>
                    <a:pt x="29" y="52"/>
                    <a:pt x="30" y="61"/>
                  </a:cubicBezTo>
                  <a:cubicBezTo>
                    <a:pt x="43" y="143"/>
                    <a:pt x="67" y="299"/>
                    <a:pt x="71" y="320"/>
                  </a:cubicBezTo>
                  <a:cubicBezTo>
                    <a:pt x="75" y="344"/>
                    <a:pt x="104" y="361"/>
                    <a:pt x="144" y="361"/>
                  </a:cubicBezTo>
                  <a:cubicBezTo>
                    <a:pt x="151" y="361"/>
                    <a:pt x="157" y="367"/>
                    <a:pt x="157" y="375"/>
                  </a:cubicBezTo>
                  <a:cubicBezTo>
                    <a:pt x="157" y="415"/>
                    <a:pt x="157" y="643"/>
                    <a:pt x="158" y="750"/>
                  </a:cubicBezTo>
                  <a:cubicBezTo>
                    <a:pt x="158" y="789"/>
                    <a:pt x="171" y="792"/>
                    <a:pt x="184" y="792"/>
                  </a:cubicBezTo>
                  <a:cubicBezTo>
                    <a:pt x="436" y="792"/>
                    <a:pt x="436" y="792"/>
                    <a:pt x="436" y="792"/>
                  </a:cubicBezTo>
                  <a:cubicBezTo>
                    <a:pt x="449" y="792"/>
                    <a:pt x="460" y="788"/>
                    <a:pt x="460" y="760"/>
                  </a:cubicBezTo>
                  <a:cubicBezTo>
                    <a:pt x="460" y="375"/>
                    <a:pt x="460" y="375"/>
                    <a:pt x="460" y="375"/>
                  </a:cubicBezTo>
                  <a:cubicBezTo>
                    <a:pt x="460" y="367"/>
                    <a:pt x="466" y="361"/>
                    <a:pt x="473" y="361"/>
                  </a:cubicBezTo>
                  <a:cubicBezTo>
                    <a:pt x="532" y="361"/>
                    <a:pt x="543" y="341"/>
                    <a:pt x="547" y="321"/>
                  </a:cubicBezTo>
                  <a:cubicBezTo>
                    <a:pt x="551" y="295"/>
                    <a:pt x="576" y="135"/>
                    <a:pt x="588" y="56"/>
                  </a:cubicBezTo>
                  <a:cubicBezTo>
                    <a:pt x="590" y="46"/>
                    <a:pt x="588" y="38"/>
                    <a:pt x="584" y="33"/>
                  </a:cubicBezTo>
                  <a:cubicBezTo>
                    <a:pt x="580" y="28"/>
                    <a:pt x="572" y="27"/>
                    <a:pt x="566" y="27"/>
                  </a:cubicBezTo>
                  <a:cubicBezTo>
                    <a:pt x="441" y="27"/>
                    <a:pt x="80" y="27"/>
                    <a:pt x="54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8"/>
            <p:cNvSpPr/>
            <p:nvPr/>
          </p:nvSpPr>
          <p:spPr>
            <a:xfrm>
              <a:off x="2909" y="1651"/>
              <a:ext cx="99" cy="5"/>
            </a:xfrm>
            <a:custGeom>
              <a:rect b="b" l="l" r="r" t="t"/>
              <a:pathLst>
                <a:path extrusionOk="0" h="27" w="563">
                  <a:moveTo>
                    <a:pt x="549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557" y="0"/>
                    <a:pt x="563" y="6"/>
                    <a:pt x="563" y="13"/>
                  </a:cubicBezTo>
                  <a:cubicBezTo>
                    <a:pt x="563" y="21"/>
                    <a:pt x="557" y="27"/>
                    <a:pt x="549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8"/>
            <p:cNvSpPr/>
            <p:nvPr/>
          </p:nvSpPr>
          <p:spPr>
            <a:xfrm>
              <a:off x="2932" y="1597"/>
              <a:ext cx="56" cy="5"/>
            </a:xfrm>
            <a:custGeom>
              <a:rect b="b" l="l" r="r" t="t"/>
              <a:pathLst>
                <a:path extrusionOk="0" h="27" w="321">
                  <a:moveTo>
                    <a:pt x="307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15" y="0"/>
                    <a:pt x="321" y="6"/>
                    <a:pt x="321" y="13"/>
                  </a:cubicBezTo>
                  <a:cubicBezTo>
                    <a:pt x="321" y="21"/>
                    <a:pt x="315" y="27"/>
                    <a:pt x="307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8"/>
            <p:cNvSpPr/>
            <p:nvPr/>
          </p:nvSpPr>
          <p:spPr>
            <a:xfrm>
              <a:off x="2936" y="1616"/>
              <a:ext cx="9" cy="41"/>
            </a:xfrm>
            <a:custGeom>
              <a:rect b="b" l="l" r="r" t="t"/>
              <a:pathLst>
                <a:path extrusionOk="0" h="232" w="47">
                  <a:moveTo>
                    <a:pt x="33" y="232"/>
                  </a:moveTo>
                  <a:cubicBezTo>
                    <a:pt x="26" y="232"/>
                    <a:pt x="20" y="227"/>
                    <a:pt x="19" y="2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1"/>
                    <a:pt x="13" y="0"/>
                  </a:cubicBezTo>
                  <a:cubicBezTo>
                    <a:pt x="20" y="0"/>
                    <a:pt x="27" y="5"/>
                    <a:pt x="27" y="13"/>
                  </a:cubicBezTo>
                  <a:cubicBezTo>
                    <a:pt x="46" y="217"/>
                    <a:pt x="46" y="217"/>
                    <a:pt x="46" y="217"/>
                  </a:cubicBezTo>
                  <a:cubicBezTo>
                    <a:pt x="47" y="225"/>
                    <a:pt x="41" y="231"/>
                    <a:pt x="34" y="232"/>
                  </a:cubicBezTo>
                  <a:cubicBezTo>
                    <a:pt x="33" y="232"/>
                    <a:pt x="33" y="232"/>
                    <a:pt x="33" y="2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38"/>
            <p:cNvSpPr/>
            <p:nvPr/>
          </p:nvSpPr>
          <p:spPr>
            <a:xfrm>
              <a:off x="2972" y="1616"/>
              <a:ext cx="8" cy="41"/>
            </a:xfrm>
            <a:custGeom>
              <a:rect b="b" l="l" r="r" t="t"/>
              <a:pathLst>
                <a:path extrusionOk="0" h="233" w="48">
                  <a:moveTo>
                    <a:pt x="15" y="233"/>
                  </a:moveTo>
                  <a:cubicBezTo>
                    <a:pt x="14" y="233"/>
                    <a:pt x="14" y="233"/>
                    <a:pt x="13" y="233"/>
                  </a:cubicBezTo>
                  <a:cubicBezTo>
                    <a:pt x="6" y="232"/>
                    <a:pt x="0" y="226"/>
                    <a:pt x="1" y="218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6"/>
                    <a:pt x="27" y="0"/>
                    <a:pt x="35" y="1"/>
                  </a:cubicBezTo>
                  <a:cubicBezTo>
                    <a:pt x="42" y="2"/>
                    <a:pt x="48" y="9"/>
                    <a:pt x="47" y="16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8"/>
                    <a:pt x="22" y="233"/>
                    <a:pt x="15" y="2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0" name="Google Shape;1110;p138"/>
          <p:cNvSpPr txBox="1"/>
          <p:nvPr/>
        </p:nvSpPr>
        <p:spPr>
          <a:xfrm>
            <a:off x="7945599" y="4495472"/>
            <a:ext cx="1664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rgbClr val="7F2700"/>
                </a:solidFill>
                <a:latin typeface="Arial"/>
                <a:ea typeface="Arial"/>
                <a:cs typeface="Arial"/>
                <a:sym typeface="Arial"/>
              </a:rPr>
              <a:t>AAT Management</a:t>
            </a:r>
            <a:endParaRPr b="1" i="0" sz="1100" u="none" cap="none" strike="noStrike">
              <a:solidFill>
                <a:srgbClr val="7F2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1" name="Google Shape;1111;p138"/>
          <p:cNvGrpSpPr/>
          <p:nvPr/>
        </p:nvGrpSpPr>
        <p:grpSpPr>
          <a:xfrm>
            <a:off x="8728955" y="4782306"/>
            <a:ext cx="468260" cy="523872"/>
            <a:chOff x="2179" y="2685"/>
            <a:chExt cx="113" cy="126"/>
          </a:xfrm>
        </p:grpSpPr>
        <p:sp>
          <p:nvSpPr>
            <p:cNvPr id="1112" name="Google Shape;1112;p138"/>
            <p:cNvSpPr/>
            <p:nvPr/>
          </p:nvSpPr>
          <p:spPr>
            <a:xfrm>
              <a:off x="2179" y="2685"/>
              <a:ext cx="113" cy="126"/>
            </a:xfrm>
            <a:custGeom>
              <a:rect b="b" l="l" r="r" t="t"/>
              <a:pathLst>
                <a:path extrusionOk="0" h="872" w="776">
                  <a:moveTo>
                    <a:pt x="760" y="872"/>
                  </a:moveTo>
                  <a:cubicBezTo>
                    <a:pt x="17" y="872"/>
                    <a:pt x="17" y="872"/>
                    <a:pt x="17" y="872"/>
                  </a:cubicBezTo>
                  <a:cubicBezTo>
                    <a:pt x="8" y="872"/>
                    <a:pt x="0" y="865"/>
                    <a:pt x="0" y="8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9" y="0"/>
                    <a:pt x="776" y="7"/>
                    <a:pt x="776" y="16"/>
                  </a:cubicBezTo>
                  <a:cubicBezTo>
                    <a:pt x="776" y="856"/>
                    <a:pt x="776" y="856"/>
                    <a:pt x="776" y="856"/>
                  </a:cubicBezTo>
                  <a:cubicBezTo>
                    <a:pt x="776" y="865"/>
                    <a:pt x="769" y="872"/>
                    <a:pt x="760" y="872"/>
                  </a:cubicBezTo>
                  <a:close/>
                  <a:moveTo>
                    <a:pt x="33" y="840"/>
                  </a:moveTo>
                  <a:cubicBezTo>
                    <a:pt x="743" y="840"/>
                    <a:pt x="743" y="840"/>
                    <a:pt x="743" y="840"/>
                  </a:cubicBezTo>
                  <a:cubicBezTo>
                    <a:pt x="743" y="32"/>
                    <a:pt x="743" y="32"/>
                    <a:pt x="743" y="32"/>
                  </a:cubicBezTo>
                  <a:cubicBezTo>
                    <a:pt x="33" y="32"/>
                    <a:pt x="33" y="32"/>
                    <a:pt x="33" y="32"/>
                  </a:cubicBezTo>
                  <a:lnTo>
                    <a:pt x="33" y="840"/>
                  </a:ln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8"/>
            <p:cNvSpPr/>
            <p:nvPr/>
          </p:nvSpPr>
          <p:spPr>
            <a:xfrm>
              <a:off x="2221" y="2708"/>
              <a:ext cx="51" cy="5"/>
            </a:xfrm>
            <a:custGeom>
              <a:rect b="b" l="l" r="r" t="t"/>
              <a:pathLst>
                <a:path extrusionOk="0" h="33" w="357">
                  <a:moveTo>
                    <a:pt x="341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8"/>
                    <a:pt x="357" y="17"/>
                  </a:cubicBezTo>
                  <a:cubicBezTo>
                    <a:pt x="357" y="26"/>
                    <a:pt x="350" y="33"/>
                    <a:pt x="341" y="33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8"/>
            <p:cNvSpPr/>
            <p:nvPr/>
          </p:nvSpPr>
          <p:spPr>
            <a:xfrm>
              <a:off x="2193" y="2708"/>
              <a:ext cx="19" cy="5"/>
            </a:xfrm>
            <a:custGeom>
              <a:rect b="b" l="l" r="r" t="t"/>
              <a:pathLst>
                <a:path extrusionOk="0" h="33" w="130">
                  <a:moveTo>
                    <a:pt x="114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8"/>
                    <a:pt x="130" y="17"/>
                  </a:cubicBezTo>
                  <a:cubicBezTo>
                    <a:pt x="130" y="26"/>
                    <a:pt x="123" y="33"/>
                    <a:pt x="114" y="33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8"/>
            <p:cNvSpPr/>
            <p:nvPr/>
          </p:nvSpPr>
          <p:spPr>
            <a:xfrm>
              <a:off x="2221" y="2732"/>
              <a:ext cx="51" cy="5"/>
            </a:xfrm>
            <a:custGeom>
              <a:rect b="b" l="l" r="r" t="t"/>
              <a:pathLst>
                <a:path extrusionOk="0" h="32" w="357">
                  <a:moveTo>
                    <a:pt x="341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6"/>
                  </a:cubicBezTo>
                  <a:cubicBezTo>
                    <a:pt x="357" y="25"/>
                    <a:pt x="350" y="32"/>
                    <a:pt x="341" y="32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8"/>
            <p:cNvSpPr/>
            <p:nvPr/>
          </p:nvSpPr>
          <p:spPr>
            <a:xfrm>
              <a:off x="2193" y="2732"/>
              <a:ext cx="19" cy="5"/>
            </a:xfrm>
            <a:custGeom>
              <a:rect b="b" l="l" r="r" t="t"/>
              <a:pathLst>
                <a:path extrusionOk="0" h="32" w="130">
                  <a:moveTo>
                    <a:pt x="114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7"/>
                    <a:pt x="130" y="16"/>
                  </a:cubicBezTo>
                  <a:cubicBezTo>
                    <a:pt x="130" y="25"/>
                    <a:pt x="123" y="32"/>
                    <a:pt x="114" y="32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8"/>
            <p:cNvSpPr/>
            <p:nvPr/>
          </p:nvSpPr>
          <p:spPr>
            <a:xfrm>
              <a:off x="2221" y="2755"/>
              <a:ext cx="51" cy="5"/>
            </a:xfrm>
            <a:custGeom>
              <a:rect b="b" l="l" r="r" t="t"/>
              <a:pathLst>
                <a:path extrusionOk="0" h="33" w="357">
                  <a:moveTo>
                    <a:pt x="341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8"/>
                    <a:pt x="357" y="17"/>
                  </a:cubicBezTo>
                  <a:cubicBezTo>
                    <a:pt x="357" y="26"/>
                    <a:pt x="350" y="33"/>
                    <a:pt x="341" y="33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8"/>
            <p:cNvSpPr/>
            <p:nvPr/>
          </p:nvSpPr>
          <p:spPr>
            <a:xfrm>
              <a:off x="2193" y="2755"/>
              <a:ext cx="19" cy="5"/>
            </a:xfrm>
            <a:custGeom>
              <a:rect b="b" l="l" r="r" t="t"/>
              <a:pathLst>
                <a:path extrusionOk="0" h="33" w="130">
                  <a:moveTo>
                    <a:pt x="114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8"/>
                    <a:pt x="130" y="17"/>
                  </a:cubicBezTo>
                  <a:cubicBezTo>
                    <a:pt x="130" y="26"/>
                    <a:pt x="123" y="33"/>
                    <a:pt x="114" y="33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8"/>
            <p:cNvSpPr/>
            <p:nvPr/>
          </p:nvSpPr>
          <p:spPr>
            <a:xfrm>
              <a:off x="2221" y="2779"/>
              <a:ext cx="51" cy="5"/>
            </a:xfrm>
            <a:custGeom>
              <a:rect b="b" l="l" r="r" t="t"/>
              <a:pathLst>
                <a:path extrusionOk="0" h="32" w="357">
                  <a:moveTo>
                    <a:pt x="341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6"/>
                  </a:cubicBezTo>
                  <a:cubicBezTo>
                    <a:pt x="357" y="25"/>
                    <a:pt x="350" y="32"/>
                    <a:pt x="341" y="32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8"/>
            <p:cNvSpPr/>
            <p:nvPr/>
          </p:nvSpPr>
          <p:spPr>
            <a:xfrm>
              <a:off x="2193" y="2779"/>
              <a:ext cx="19" cy="5"/>
            </a:xfrm>
            <a:custGeom>
              <a:rect b="b" l="l" r="r" t="t"/>
              <a:pathLst>
                <a:path extrusionOk="0" h="32" w="130">
                  <a:moveTo>
                    <a:pt x="114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3" y="0"/>
                    <a:pt x="130" y="7"/>
                    <a:pt x="130" y="16"/>
                  </a:cubicBezTo>
                  <a:cubicBezTo>
                    <a:pt x="130" y="25"/>
                    <a:pt x="123" y="32"/>
                    <a:pt x="114" y="32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138"/>
          <p:cNvSpPr txBox="1"/>
          <p:nvPr/>
        </p:nvSpPr>
        <p:spPr>
          <a:xfrm>
            <a:off x="7645333" y="5353876"/>
            <a:ext cx="2245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7F2700"/>
                </a:solidFill>
                <a:latin typeface="Arial"/>
                <a:ea typeface="Arial"/>
                <a:cs typeface="Arial"/>
                <a:sym typeface="Arial"/>
              </a:rPr>
              <a:t>Fleet configuration management, Nomenclature (model, version/rank…)</a:t>
            </a:r>
            <a:endParaRPr b="0" i="0" sz="1100" u="none" cap="none" strike="noStrike">
              <a:solidFill>
                <a:srgbClr val="7F2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38"/>
          <p:cNvSpPr/>
          <p:nvPr/>
        </p:nvSpPr>
        <p:spPr>
          <a:xfrm>
            <a:off x="4159541" y="1123191"/>
            <a:ext cx="252900" cy="260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BFF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38"/>
          <p:cNvSpPr/>
          <p:nvPr/>
        </p:nvSpPr>
        <p:spPr>
          <a:xfrm>
            <a:off x="4348814" y="1123191"/>
            <a:ext cx="252900" cy="260100"/>
          </a:xfrm>
          <a:prstGeom prst="ellipse">
            <a:avLst/>
          </a:prstGeom>
          <a:solidFill>
            <a:schemeClr val="dk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D5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38"/>
          <p:cNvSpPr/>
          <p:nvPr/>
        </p:nvSpPr>
        <p:spPr>
          <a:xfrm>
            <a:off x="4211757" y="3854415"/>
            <a:ext cx="3169500" cy="2029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95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b="1" i="0" sz="1400" u="none" cap="none" strike="noStrike">
              <a:solidFill>
                <a:srgbClr val="00425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38"/>
          <p:cNvSpPr/>
          <p:nvPr/>
        </p:nvSpPr>
        <p:spPr>
          <a:xfrm>
            <a:off x="4282278" y="3890060"/>
            <a:ext cx="491621" cy="503838"/>
          </a:xfrm>
          <a:custGeom>
            <a:rect b="b" l="l" r="r" t="t"/>
            <a:pathLst>
              <a:path extrusionOk="0" h="1559" w="1527">
                <a:moveTo>
                  <a:pt x="504" y="1559"/>
                </a:moveTo>
                <a:cubicBezTo>
                  <a:pt x="487" y="1559"/>
                  <a:pt x="469" y="1553"/>
                  <a:pt x="451" y="1540"/>
                </a:cubicBezTo>
                <a:cubicBezTo>
                  <a:pt x="430" y="1526"/>
                  <a:pt x="419" y="1509"/>
                  <a:pt x="419" y="1489"/>
                </a:cubicBezTo>
                <a:cubicBezTo>
                  <a:pt x="419" y="1477"/>
                  <a:pt x="425" y="1456"/>
                  <a:pt x="469" y="1387"/>
                </a:cubicBezTo>
                <a:cubicBezTo>
                  <a:pt x="500" y="1339"/>
                  <a:pt x="545" y="1249"/>
                  <a:pt x="603" y="1120"/>
                </a:cubicBezTo>
                <a:cubicBezTo>
                  <a:pt x="677" y="954"/>
                  <a:pt x="690" y="905"/>
                  <a:pt x="690" y="891"/>
                </a:cubicBezTo>
                <a:cubicBezTo>
                  <a:pt x="690" y="891"/>
                  <a:pt x="688" y="890"/>
                  <a:pt x="685" y="889"/>
                </a:cubicBezTo>
                <a:cubicBezTo>
                  <a:pt x="679" y="887"/>
                  <a:pt x="653" y="883"/>
                  <a:pt x="521" y="881"/>
                </a:cubicBezTo>
                <a:cubicBezTo>
                  <a:pt x="427" y="880"/>
                  <a:pt x="341" y="873"/>
                  <a:pt x="267" y="861"/>
                </a:cubicBezTo>
                <a:cubicBezTo>
                  <a:pt x="259" y="870"/>
                  <a:pt x="243" y="890"/>
                  <a:pt x="212" y="934"/>
                </a:cubicBezTo>
                <a:cubicBezTo>
                  <a:pt x="164" y="1001"/>
                  <a:pt x="146" y="1018"/>
                  <a:pt x="135" y="1025"/>
                </a:cubicBezTo>
                <a:cubicBezTo>
                  <a:pt x="114" y="1040"/>
                  <a:pt x="84" y="1042"/>
                  <a:pt x="67" y="1042"/>
                </a:cubicBezTo>
                <a:cubicBezTo>
                  <a:pt x="39" y="1042"/>
                  <a:pt x="23" y="1030"/>
                  <a:pt x="15" y="1019"/>
                </a:cubicBezTo>
                <a:cubicBezTo>
                  <a:pt x="2" y="1001"/>
                  <a:pt x="0" y="976"/>
                  <a:pt x="8" y="949"/>
                </a:cubicBezTo>
                <a:cubicBezTo>
                  <a:pt x="23" y="901"/>
                  <a:pt x="44" y="847"/>
                  <a:pt x="73" y="780"/>
                </a:cubicBezTo>
                <a:cubicBezTo>
                  <a:pt x="67" y="766"/>
                  <a:pt x="67" y="766"/>
                  <a:pt x="67" y="766"/>
                </a:cubicBezTo>
                <a:cubicBezTo>
                  <a:pt x="36" y="688"/>
                  <a:pt x="19" y="645"/>
                  <a:pt x="10" y="607"/>
                </a:cubicBezTo>
                <a:cubicBezTo>
                  <a:pt x="4" y="582"/>
                  <a:pt x="8" y="558"/>
                  <a:pt x="21" y="541"/>
                </a:cubicBezTo>
                <a:cubicBezTo>
                  <a:pt x="33" y="526"/>
                  <a:pt x="51" y="518"/>
                  <a:pt x="72" y="518"/>
                </a:cubicBezTo>
                <a:cubicBezTo>
                  <a:pt x="107" y="518"/>
                  <a:pt x="118" y="523"/>
                  <a:pt x="134" y="534"/>
                </a:cubicBezTo>
                <a:cubicBezTo>
                  <a:pt x="146" y="542"/>
                  <a:pt x="164" y="559"/>
                  <a:pt x="213" y="627"/>
                </a:cubicBezTo>
                <a:cubicBezTo>
                  <a:pt x="243" y="669"/>
                  <a:pt x="259" y="689"/>
                  <a:pt x="267" y="699"/>
                </a:cubicBezTo>
                <a:cubicBezTo>
                  <a:pt x="345" y="685"/>
                  <a:pt x="468" y="677"/>
                  <a:pt x="633" y="676"/>
                </a:cubicBezTo>
                <a:cubicBezTo>
                  <a:pt x="682" y="675"/>
                  <a:pt x="691" y="666"/>
                  <a:pt x="692" y="666"/>
                </a:cubicBezTo>
                <a:cubicBezTo>
                  <a:pt x="690" y="656"/>
                  <a:pt x="679" y="608"/>
                  <a:pt x="603" y="440"/>
                </a:cubicBezTo>
                <a:cubicBezTo>
                  <a:pt x="545" y="311"/>
                  <a:pt x="500" y="221"/>
                  <a:pt x="469" y="173"/>
                </a:cubicBezTo>
                <a:cubicBezTo>
                  <a:pt x="425" y="104"/>
                  <a:pt x="419" y="83"/>
                  <a:pt x="419" y="71"/>
                </a:cubicBezTo>
                <a:cubicBezTo>
                  <a:pt x="419" y="57"/>
                  <a:pt x="425" y="38"/>
                  <a:pt x="451" y="20"/>
                </a:cubicBezTo>
                <a:cubicBezTo>
                  <a:pt x="469" y="7"/>
                  <a:pt x="487" y="0"/>
                  <a:pt x="504" y="0"/>
                </a:cubicBezTo>
                <a:cubicBezTo>
                  <a:pt x="531" y="0"/>
                  <a:pt x="575" y="26"/>
                  <a:pt x="711" y="208"/>
                </a:cubicBezTo>
                <a:cubicBezTo>
                  <a:pt x="789" y="208"/>
                  <a:pt x="789" y="208"/>
                  <a:pt x="789" y="208"/>
                </a:cubicBezTo>
                <a:cubicBezTo>
                  <a:pt x="865" y="208"/>
                  <a:pt x="873" y="257"/>
                  <a:pt x="873" y="277"/>
                </a:cubicBezTo>
                <a:cubicBezTo>
                  <a:pt x="873" y="316"/>
                  <a:pt x="848" y="340"/>
                  <a:pt x="808" y="340"/>
                </a:cubicBezTo>
                <a:cubicBezTo>
                  <a:pt x="866" y="418"/>
                  <a:pt x="866" y="418"/>
                  <a:pt x="866" y="418"/>
                </a:cubicBezTo>
                <a:cubicBezTo>
                  <a:pt x="916" y="418"/>
                  <a:pt x="916" y="418"/>
                  <a:pt x="916" y="418"/>
                </a:cubicBezTo>
                <a:cubicBezTo>
                  <a:pt x="1007" y="418"/>
                  <a:pt x="1027" y="456"/>
                  <a:pt x="1027" y="487"/>
                </a:cubicBezTo>
                <a:cubicBezTo>
                  <a:pt x="1027" y="523"/>
                  <a:pt x="1005" y="546"/>
                  <a:pt x="968" y="550"/>
                </a:cubicBezTo>
                <a:cubicBezTo>
                  <a:pt x="1077" y="680"/>
                  <a:pt x="1077" y="680"/>
                  <a:pt x="1077" y="680"/>
                </a:cubicBezTo>
                <a:cubicBezTo>
                  <a:pt x="1259" y="680"/>
                  <a:pt x="1259" y="680"/>
                  <a:pt x="1259" y="680"/>
                </a:cubicBezTo>
                <a:cubicBezTo>
                  <a:pt x="1416" y="680"/>
                  <a:pt x="1527" y="719"/>
                  <a:pt x="1527" y="776"/>
                </a:cubicBezTo>
                <a:cubicBezTo>
                  <a:pt x="1527" y="869"/>
                  <a:pt x="1374" y="880"/>
                  <a:pt x="1259" y="880"/>
                </a:cubicBezTo>
                <a:cubicBezTo>
                  <a:pt x="1077" y="880"/>
                  <a:pt x="1077" y="880"/>
                  <a:pt x="1077" y="880"/>
                </a:cubicBezTo>
                <a:cubicBezTo>
                  <a:pt x="968" y="1010"/>
                  <a:pt x="968" y="1010"/>
                  <a:pt x="968" y="1010"/>
                </a:cubicBezTo>
                <a:cubicBezTo>
                  <a:pt x="1005" y="1014"/>
                  <a:pt x="1027" y="1037"/>
                  <a:pt x="1027" y="1073"/>
                </a:cubicBezTo>
                <a:cubicBezTo>
                  <a:pt x="1027" y="1104"/>
                  <a:pt x="1007" y="1142"/>
                  <a:pt x="916" y="1142"/>
                </a:cubicBezTo>
                <a:cubicBezTo>
                  <a:pt x="866" y="1142"/>
                  <a:pt x="866" y="1142"/>
                  <a:pt x="866" y="1142"/>
                </a:cubicBezTo>
                <a:cubicBezTo>
                  <a:pt x="808" y="1220"/>
                  <a:pt x="808" y="1220"/>
                  <a:pt x="808" y="1220"/>
                </a:cubicBezTo>
                <a:cubicBezTo>
                  <a:pt x="848" y="1220"/>
                  <a:pt x="873" y="1244"/>
                  <a:pt x="873" y="1283"/>
                </a:cubicBezTo>
                <a:cubicBezTo>
                  <a:pt x="873" y="1303"/>
                  <a:pt x="865" y="1352"/>
                  <a:pt x="789" y="1352"/>
                </a:cubicBezTo>
                <a:cubicBezTo>
                  <a:pt x="711" y="1352"/>
                  <a:pt x="711" y="1352"/>
                  <a:pt x="711" y="1352"/>
                </a:cubicBezTo>
                <a:cubicBezTo>
                  <a:pt x="574" y="1534"/>
                  <a:pt x="531" y="1559"/>
                  <a:pt x="504" y="1559"/>
                </a:cubicBezTo>
                <a:close/>
                <a:moveTo>
                  <a:pt x="259" y="814"/>
                </a:moveTo>
                <a:cubicBezTo>
                  <a:pt x="260" y="814"/>
                  <a:pt x="262" y="814"/>
                  <a:pt x="263" y="814"/>
                </a:cubicBezTo>
                <a:cubicBezTo>
                  <a:pt x="338" y="827"/>
                  <a:pt x="425" y="835"/>
                  <a:pt x="522" y="836"/>
                </a:cubicBezTo>
                <a:cubicBezTo>
                  <a:pt x="657" y="838"/>
                  <a:pt x="687" y="842"/>
                  <a:pt x="699" y="846"/>
                </a:cubicBezTo>
                <a:cubicBezTo>
                  <a:pt x="731" y="857"/>
                  <a:pt x="735" y="878"/>
                  <a:pt x="735" y="890"/>
                </a:cubicBezTo>
                <a:cubicBezTo>
                  <a:pt x="735" y="909"/>
                  <a:pt x="726" y="956"/>
                  <a:pt x="645" y="1138"/>
                </a:cubicBezTo>
                <a:cubicBezTo>
                  <a:pt x="586" y="1270"/>
                  <a:pt x="540" y="1362"/>
                  <a:pt x="507" y="1412"/>
                </a:cubicBezTo>
                <a:cubicBezTo>
                  <a:pt x="468" y="1472"/>
                  <a:pt x="465" y="1488"/>
                  <a:pt x="464" y="1490"/>
                </a:cubicBezTo>
                <a:cubicBezTo>
                  <a:pt x="464" y="1492"/>
                  <a:pt x="468" y="1497"/>
                  <a:pt x="476" y="1503"/>
                </a:cubicBezTo>
                <a:cubicBezTo>
                  <a:pt x="487" y="1510"/>
                  <a:pt x="497" y="1514"/>
                  <a:pt x="504" y="1514"/>
                </a:cubicBezTo>
                <a:cubicBezTo>
                  <a:pt x="510" y="1513"/>
                  <a:pt x="545" y="1499"/>
                  <a:pt x="682" y="1315"/>
                </a:cubicBezTo>
                <a:cubicBezTo>
                  <a:pt x="686" y="1310"/>
                  <a:pt x="693" y="1306"/>
                  <a:pt x="700" y="1306"/>
                </a:cubicBezTo>
                <a:cubicBezTo>
                  <a:pt x="789" y="1306"/>
                  <a:pt x="789" y="1306"/>
                  <a:pt x="789" y="1306"/>
                </a:cubicBezTo>
                <a:cubicBezTo>
                  <a:pt x="827" y="1306"/>
                  <a:pt x="827" y="1292"/>
                  <a:pt x="827" y="1283"/>
                </a:cubicBezTo>
                <a:cubicBezTo>
                  <a:pt x="827" y="1272"/>
                  <a:pt x="826" y="1265"/>
                  <a:pt x="806" y="1265"/>
                </a:cubicBezTo>
                <a:cubicBezTo>
                  <a:pt x="762" y="1265"/>
                  <a:pt x="762" y="1265"/>
                  <a:pt x="762" y="1265"/>
                </a:cubicBezTo>
                <a:cubicBezTo>
                  <a:pt x="754" y="1265"/>
                  <a:pt x="746" y="1260"/>
                  <a:pt x="742" y="1252"/>
                </a:cubicBezTo>
                <a:cubicBezTo>
                  <a:pt x="738" y="1245"/>
                  <a:pt x="739" y="1235"/>
                  <a:pt x="744" y="1229"/>
                </a:cubicBezTo>
                <a:cubicBezTo>
                  <a:pt x="837" y="1105"/>
                  <a:pt x="837" y="1105"/>
                  <a:pt x="837" y="1105"/>
                </a:cubicBezTo>
                <a:cubicBezTo>
                  <a:pt x="841" y="1100"/>
                  <a:pt x="848" y="1096"/>
                  <a:pt x="855" y="1096"/>
                </a:cubicBezTo>
                <a:cubicBezTo>
                  <a:pt x="916" y="1096"/>
                  <a:pt x="916" y="1096"/>
                  <a:pt x="916" y="1096"/>
                </a:cubicBezTo>
                <a:cubicBezTo>
                  <a:pt x="941" y="1096"/>
                  <a:pt x="981" y="1093"/>
                  <a:pt x="981" y="1073"/>
                </a:cubicBezTo>
                <a:cubicBezTo>
                  <a:pt x="981" y="1063"/>
                  <a:pt x="981" y="1055"/>
                  <a:pt x="957" y="1055"/>
                </a:cubicBezTo>
                <a:cubicBezTo>
                  <a:pt x="920" y="1055"/>
                  <a:pt x="920" y="1055"/>
                  <a:pt x="920" y="1055"/>
                </a:cubicBezTo>
                <a:cubicBezTo>
                  <a:pt x="911" y="1055"/>
                  <a:pt x="903" y="1050"/>
                  <a:pt x="899" y="1042"/>
                </a:cubicBezTo>
                <a:cubicBezTo>
                  <a:pt x="895" y="1034"/>
                  <a:pt x="897" y="1024"/>
                  <a:pt x="902" y="1017"/>
                </a:cubicBezTo>
                <a:cubicBezTo>
                  <a:pt x="1050" y="843"/>
                  <a:pt x="1050" y="843"/>
                  <a:pt x="1050" y="843"/>
                </a:cubicBezTo>
                <a:cubicBezTo>
                  <a:pt x="1054" y="838"/>
                  <a:pt x="1060" y="835"/>
                  <a:pt x="1067" y="835"/>
                </a:cubicBezTo>
                <a:cubicBezTo>
                  <a:pt x="1259" y="835"/>
                  <a:pt x="1259" y="835"/>
                  <a:pt x="1259" y="835"/>
                </a:cubicBezTo>
                <a:cubicBezTo>
                  <a:pt x="1400" y="835"/>
                  <a:pt x="1481" y="813"/>
                  <a:pt x="1481" y="776"/>
                </a:cubicBezTo>
                <a:cubicBezTo>
                  <a:pt x="1478" y="762"/>
                  <a:pt x="1406" y="725"/>
                  <a:pt x="1259" y="725"/>
                </a:cubicBezTo>
                <a:cubicBezTo>
                  <a:pt x="1067" y="725"/>
                  <a:pt x="1067" y="725"/>
                  <a:pt x="1067" y="725"/>
                </a:cubicBezTo>
                <a:cubicBezTo>
                  <a:pt x="1060" y="725"/>
                  <a:pt x="1054" y="722"/>
                  <a:pt x="1050" y="717"/>
                </a:cubicBezTo>
                <a:cubicBezTo>
                  <a:pt x="902" y="542"/>
                  <a:pt x="902" y="542"/>
                  <a:pt x="902" y="542"/>
                </a:cubicBezTo>
                <a:cubicBezTo>
                  <a:pt x="897" y="536"/>
                  <a:pt x="895" y="526"/>
                  <a:pt x="899" y="518"/>
                </a:cubicBezTo>
                <a:cubicBezTo>
                  <a:pt x="903" y="510"/>
                  <a:pt x="911" y="505"/>
                  <a:pt x="920" y="505"/>
                </a:cubicBezTo>
                <a:cubicBezTo>
                  <a:pt x="957" y="505"/>
                  <a:pt x="957" y="505"/>
                  <a:pt x="957" y="505"/>
                </a:cubicBezTo>
                <a:cubicBezTo>
                  <a:pt x="981" y="505"/>
                  <a:pt x="981" y="496"/>
                  <a:pt x="981" y="487"/>
                </a:cubicBezTo>
                <a:cubicBezTo>
                  <a:pt x="981" y="467"/>
                  <a:pt x="941" y="464"/>
                  <a:pt x="916" y="464"/>
                </a:cubicBezTo>
                <a:cubicBezTo>
                  <a:pt x="855" y="464"/>
                  <a:pt x="855" y="464"/>
                  <a:pt x="855" y="464"/>
                </a:cubicBezTo>
                <a:cubicBezTo>
                  <a:pt x="848" y="464"/>
                  <a:pt x="841" y="460"/>
                  <a:pt x="837" y="455"/>
                </a:cubicBezTo>
                <a:cubicBezTo>
                  <a:pt x="744" y="332"/>
                  <a:pt x="744" y="332"/>
                  <a:pt x="744" y="332"/>
                </a:cubicBezTo>
                <a:cubicBezTo>
                  <a:pt x="739" y="325"/>
                  <a:pt x="738" y="315"/>
                  <a:pt x="742" y="308"/>
                </a:cubicBezTo>
                <a:cubicBezTo>
                  <a:pt x="746" y="300"/>
                  <a:pt x="754" y="295"/>
                  <a:pt x="762" y="295"/>
                </a:cubicBezTo>
                <a:cubicBezTo>
                  <a:pt x="806" y="295"/>
                  <a:pt x="806" y="295"/>
                  <a:pt x="806" y="295"/>
                </a:cubicBezTo>
                <a:cubicBezTo>
                  <a:pt x="826" y="295"/>
                  <a:pt x="827" y="288"/>
                  <a:pt x="827" y="277"/>
                </a:cubicBezTo>
                <a:cubicBezTo>
                  <a:pt x="827" y="268"/>
                  <a:pt x="827" y="254"/>
                  <a:pt x="789" y="254"/>
                </a:cubicBezTo>
                <a:cubicBezTo>
                  <a:pt x="700" y="254"/>
                  <a:pt x="700" y="254"/>
                  <a:pt x="700" y="254"/>
                </a:cubicBezTo>
                <a:cubicBezTo>
                  <a:pt x="693" y="254"/>
                  <a:pt x="686" y="250"/>
                  <a:pt x="682" y="245"/>
                </a:cubicBezTo>
                <a:cubicBezTo>
                  <a:pt x="545" y="61"/>
                  <a:pt x="510" y="46"/>
                  <a:pt x="504" y="45"/>
                </a:cubicBezTo>
                <a:cubicBezTo>
                  <a:pt x="497" y="45"/>
                  <a:pt x="487" y="49"/>
                  <a:pt x="477" y="57"/>
                </a:cubicBezTo>
                <a:cubicBezTo>
                  <a:pt x="468" y="63"/>
                  <a:pt x="464" y="68"/>
                  <a:pt x="464" y="71"/>
                </a:cubicBezTo>
                <a:cubicBezTo>
                  <a:pt x="465" y="72"/>
                  <a:pt x="468" y="87"/>
                  <a:pt x="507" y="148"/>
                </a:cubicBezTo>
                <a:cubicBezTo>
                  <a:pt x="540" y="198"/>
                  <a:pt x="586" y="290"/>
                  <a:pt x="645" y="421"/>
                </a:cubicBezTo>
                <a:cubicBezTo>
                  <a:pt x="726" y="603"/>
                  <a:pt x="735" y="650"/>
                  <a:pt x="735" y="670"/>
                </a:cubicBezTo>
                <a:cubicBezTo>
                  <a:pt x="735" y="719"/>
                  <a:pt x="662" y="721"/>
                  <a:pt x="634" y="722"/>
                </a:cubicBezTo>
                <a:cubicBezTo>
                  <a:pt x="462" y="723"/>
                  <a:pt x="338" y="731"/>
                  <a:pt x="264" y="746"/>
                </a:cubicBezTo>
                <a:cubicBezTo>
                  <a:pt x="257" y="747"/>
                  <a:pt x="250" y="745"/>
                  <a:pt x="245" y="741"/>
                </a:cubicBezTo>
                <a:cubicBezTo>
                  <a:pt x="236" y="734"/>
                  <a:pt x="221" y="716"/>
                  <a:pt x="176" y="653"/>
                </a:cubicBezTo>
                <a:cubicBezTo>
                  <a:pt x="131" y="591"/>
                  <a:pt x="115" y="576"/>
                  <a:pt x="110" y="573"/>
                </a:cubicBezTo>
                <a:cubicBezTo>
                  <a:pt x="99" y="565"/>
                  <a:pt x="96" y="563"/>
                  <a:pt x="72" y="563"/>
                </a:cubicBezTo>
                <a:cubicBezTo>
                  <a:pt x="61" y="563"/>
                  <a:pt x="58" y="567"/>
                  <a:pt x="57" y="569"/>
                </a:cubicBezTo>
                <a:cubicBezTo>
                  <a:pt x="52" y="575"/>
                  <a:pt x="51" y="585"/>
                  <a:pt x="54" y="596"/>
                </a:cubicBezTo>
                <a:cubicBezTo>
                  <a:pt x="63" y="631"/>
                  <a:pt x="79" y="673"/>
                  <a:pt x="109" y="749"/>
                </a:cubicBezTo>
                <a:cubicBezTo>
                  <a:pt x="118" y="772"/>
                  <a:pt x="118" y="772"/>
                  <a:pt x="118" y="772"/>
                </a:cubicBezTo>
                <a:cubicBezTo>
                  <a:pt x="120" y="777"/>
                  <a:pt x="120" y="783"/>
                  <a:pt x="118" y="789"/>
                </a:cubicBezTo>
                <a:cubicBezTo>
                  <a:pt x="87" y="859"/>
                  <a:pt x="66" y="914"/>
                  <a:pt x="51" y="962"/>
                </a:cubicBezTo>
                <a:cubicBezTo>
                  <a:pt x="48" y="975"/>
                  <a:pt x="48" y="986"/>
                  <a:pt x="52" y="992"/>
                </a:cubicBezTo>
                <a:cubicBezTo>
                  <a:pt x="54" y="995"/>
                  <a:pt x="60" y="997"/>
                  <a:pt x="67" y="997"/>
                </a:cubicBezTo>
                <a:cubicBezTo>
                  <a:pt x="89" y="997"/>
                  <a:pt x="103" y="992"/>
                  <a:pt x="110" y="988"/>
                </a:cubicBezTo>
                <a:cubicBezTo>
                  <a:pt x="115" y="985"/>
                  <a:pt x="130" y="971"/>
                  <a:pt x="175" y="907"/>
                </a:cubicBezTo>
                <a:cubicBezTo>
                  <a:pt x="223" y="841"/>
                  <a:pt x="237" y="826"/>
                  <a:pt x="244" y="819"/>
                </a:cubicBezTo>
                <a:cubicBezTo>
                  <a:pt x="249" y="815"/>
                  <a:pt x="254" y="814"/>
                  <a:pt x="259" y="8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38"/>
          <p:cNvSpPr/>
          <p:nvPr/>
        </p:nvSpPr>
        <p:spPr>
          <a:xfrm>
            <a:off x="4512433" y="5306804"/>
            <a:ext cx="1440000" cy="4185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2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Selected</a:t>
            </a:r>
            <a:endParaRPr b="0" i="0" sz="12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38"/>
          <p:cNvSpPr/>
          <p:nvPr/>
        </p:nvSpPr>
        <p:spPr>
          <a:xfrm>
            <a:off x="5785253" y="5306804"/>
            <a:ext cx="1440000" cy="4185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200" u="none" cap="none" strike="noStrike">
                <a:solidFill>
                  <a:srgbClr val="002A43"/>
                </a:solidFill>
                <a:latin typeface="Arial"/>
                <a:ea typeface="Arial"/>
                <a:cs typeface="Arial"/>
                <a:sym typeface="Arial"/>
              </a:rPr>
              <a:t>As Contracted</a:t>
            </a:r>
            <a:endParaRPr b="0" i="0" sz="1200" u="none" cap="none" strike="noStrike">
              <a:solidFill>
                <a:srgbClr val="002A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38"/>
          <p:cNvSpPr txBox="1"/>
          <p:nvPr/>
        </p:nvSpPr>
        <p:spPr>
          <a:xfrm>
            <a:off x="4683353" y="4439438"/>
            <a:ext cx="12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Configurators</a:t>
            </a:r>
            <a:b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b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Selected options</a:t>
            </a:r>
            <a:endParaRPr b="0" i="0" sz="1100" u="none" cap="none" strike="noStrike">
              <a:solidFill>
                <a:srgbClr val="0042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RFC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38"/>
          <p:cNvSpPr txBox="1"/>
          <p:nvPr/>
        </p:nvSpPr>
        <p:spPr>
          <a:xfrm>
            <a:off x="5823101" y="4434424"/>
            <a:ext cx="1471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SCN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MSCN</a:t>
            </a:r>
            <a:endParaRPr b="0" i="0" sz="1100" u="none" cap="none" strike="noStrike">
              <a:solidFill>
                <a:srgbClr val="0042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Fleet reference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fr-FR" sz="11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425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38"/>
          <p:cNvSpPr txBox="1"/>
          <p:nvPr/>
        </p:nvSpPr>
        <p:spPr>
          <a:xfrm>
            <a:off x="920767" y="5927996"/>
            <a:ext cx="47997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value from EPIC2 ACS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 ACP, ECP and OCP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Secure consistency between As Contracted and As Specified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38"/>
          <p:cNvSpPr txBox="1"/>
          <p:nvPr/>
        </p:nvSpPr>
        <p:spPr>
          <a:xfrm>
            <a:off x="5738127" y="6153914"/>
            <a:ext cx="5064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3"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Configured DMU and transition between SEP, eeDMU and GRM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3"/>
            </a:pPr>
            <a:r>
              <a:rPr b="0" i="0" lang="fr-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shelves MBD and automatic MOD opening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981" y="1158091"/>
            <a:ext cx="589876" cy="50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38"/>
          <p:cNvSpPr txBox="1"/>
          <p:nvPr/>
        </p:nvSpPr>
        <p:spPr>
          <a:xfrm>
            <a:off x="1376209" y="1263226"/>
            <a:ext cx="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b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4" name="Google Shape;1134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109" y="1158091"/>
            <a:ext cx="589876" cy="50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38"/>
          <p:cNvSpPr txBox="1"/>
          <p:nvPr/>
        </p:nvSpPr>
        <p:spPr>
          <a:xfrm>
            <a:off x="1883508" y="1272562"/>
            <a:ext cx="255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" name="Google Shape;1136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770" y="1158091"/>
            <a:ext cx="589876" cy="50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38"/>
          <p:cNvSpPr txBox="1"/>
          <p:nvPr/>
        </p:nvSpPr>
        <p:spPr>
          <a:xfrm>
            <a:off x="9583828" y="1290168"/>
            <a:ext cx="63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GRM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6282" y="1129811"/>
            <a:ext cx="589876" cy="50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38"/>
          <p:cNvSpPr txBox="1"/>
          <p:nvPr/>
        </p:nvSpPr>
        <p:spPr>
          <a:xfrm>
            <a:off x="3525200" y="1255277"/>
            <a:ext cx="434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eeDMU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38"/>
          <p:cNvSpPr/>
          <p:nvPr/>
        </p:nvSpPr>
        <p:spPr>
          <a:xfrm>
            <a:off x="4559292" y="1123191"/>
            <a:ext cx="252900" cy="260100"/>
          </a:xfrm>
          <a:prstGeom prst="ellipse">
            <a:avLst/>
          </a:prstGeom>
          <a:solidFill>
            <a:schemeClr val="accent5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DB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38"/>
          <p:cNvSpPr/>
          <p:nvPr/>
        </p:nvSpPr>
        <p:spPr>
          <a:xfrm>
            <a:off x="7013544" y="1123191"/>
            <a:ext cx="252900" cy="260100"/>
          </a:xfrm>
          <a:prstGeom prst="ellipse">
            <a:avLst/>
          </a:prstGeom>
          <a:solidFill>
            <a:schemeClr val="accent5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DB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38"/>
          <p:cNvSpPr/>
          <p:nvPr/>
        </p:nvSpPr>
        <p:spPr>
          <a:xfrm>
            <a:off x="9989274" y="2736194"/>
            <a:ext cx="2121900" cy="2356800"/>
          </a:xfrm>
          <a:prstGeom prst="roundRect">
            <a:avLst>
              <a:gd fmla="val 16667" name="adj"/>
            </a:avLst>
          </a:prstGeom>
          <a:solidFill>
            <a:srgbClr val="FF9565">
              <a:alpha val="8705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DBCB"/>
                </a:solidFill>
                <a:latin typeface="Arial"/>
                <a:ea typeface="Arial"/>
                <a:cs typeface="Arial"/>
                <a:sym typeface="Arial"/>
              </a:rPr>
              <a:t>Conformity Assurance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3" name="Google Shape;1143;p138"/>
          <p:cNvGrpSpPr/>
          <p:nvPr/>
        </p:nvGrpSpPr>
        <p:grpSpPr>
          <a:xfrm>
            <a:off x="9988545" y="2738084"/>
            <a:ext cx="566189" cy="568694"/>
            <a:chOff x="2432" y="1319"/>
            <a:chExt cx="224" cy="224"/>
          </a:xfrm>
        </p:grpSpPr>
        <p:sp>
          <p:nvSpPr>
            <p:cNvPr id="1144" name="Google Shape;1144;p138"/>
            <p:cNvSpPr/>
            <p:nvPr/>
          </p:nvSpPr>
          <p:spPr>
            <a:xfrm>
              <a:off x="2432" y="1319"/>
              <a:ext cx="224" cy="224"/>
            </a:xfrm>
            <a:custGeom>
              <a:rect b="b" l="l" r="r" t="t"/>
              <a:pathLst>
                <a:path extrusionOk="0" h="2300" w="2300">
                  <a:moveTo>
                    <a:pt x="1150" y="2300"/>
                  </a:moveTo>
                  <a:cubicBezTo>
                    <a:pt x="516" y="2300"/>
                    <a:pt x="0" y="1784"/>
                    <a:pt x="0" y="1150"/>
                  </a:cubicBezTo>
                  <a:cubicBezTo>
                    <a:pt x="0" y="516"/>
                    <a:pt x="516" y="0"/>
                    <a:pt x="1150" y="0"/>
                  </a:cubicBezTo>
                  <a:cubicBezTo>
                    <a:pt x="1784" y="0"/>
                    <a:pt x="2300" y="516"/>
                    <a:pt x="2300" y="1150"/>
                  </a:cubicBezTo>
                  <a:cubicBezTo>
                    <a:pt x="2300" y="1784"/>
                    <a:pt x="1784" y="2300"/>
                    <a:pt x="1150" y="2300"/>
                  </a:cubicBezTo>
                  <a:close/>
                  <a:moveTo>
                    <a:pt x="1150" y="48"/>
                  </a:moveTo>
                  <a:cubicBezTo>
                    <a:pt x="543" y="48"/>
                    <a:pt x="49" y="543"/>
                    <a:pt x="49" y="1150"/>
                  </a:cubicBezTo>
                  <a:cubicBezTo>
                    <a:pt x="49" y="1757"/>
                    <a:pt x="543" y="2251"/>
                    <a:pt x="1150" y="2251"/>
                  </a:cubicBezTo>
                  <a:cubicBezTo>
                    <a:pt x="1758" y="2251"/>
                    <a:pt x="2252" y="1757"/>
                    <a:pt x="2252" y="1150"/>
                  </a:cubicBezTo>
                  <a:cubicBezTo>
                    <a:pt x="2252" y="543"/>
                    <a:pt x="1758" y="48"/>
                    <a:pt x="1150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8"/>
            <p:cNvSpPr/>
            <p:nvPr/>
          </p:nvSpPr>
          <p:spPr>
            <a:xfrm>
              <a:off x="2480" y="1402"/>
              <a:ext cx="63" cy="63"/>
            </a:xfrm>
            <a:custGeom>
              <a:rect b="b" l="l" r="r" t="t"/>
              <a:pathLst>
                <a:path extrusionOk="0" h="642" w="642">
                  <a:moveTo>
                    <a:pt x="321" y="642"/>
                  </a:moveTo>
                  <a:cubicBezTo>
                    <a:pt x="223" y="642"/>
                    <a:pt x="132" y="599"/>
                    <a:pt x="71" y="523"/>
                  </a:cubicBezTo>
                  <a:cubicBezTo>
                    <a:pt x="25" y="466"/>
                    <a:pt x="0" y="394"/>
                    <a:pt x="0" y="321"/>
                  </a:cubicBezTo>
                  <a:cubicBezTo>
                    <a:pt x="0" y="144"/>
                    <a:pt x="144" y="0"/>
                    <a:pt x="321" y="0"/>
                  </a:cubicBezTo>
                  <a:cubicBezTo>
                    <a:pt x="498" y="0"/>
                    <a:pt x="642" y="144"/>
                    <a:pt x="642" y="321"/>
                  </a:cubicBezTo>
                  <a:cubicBezTo>
                    <a:pt x="642" y="498"/>
                    <a:pt x="498" y="642"/>
                    <a:pt x="321" y="642"/>
                  </a:cubicBezTo>
                  <a:close/>
                  <a:moveTo>
                    <a:pt x="321" y="49"/>
                  </a:moveTo>
                  <a:cubicBezTo>
                    <a:pt x="171" y="49"/>
                    <a:pt x="48" y="171"/>
                    <a:pt x="48" y="321"/>
                  </a:cubicBezTo>
                  <a:cubicBezTo>
                    <a:pt x="48" y="384"/>
                    <a:pt x="69" y="444"/>
                    <a:pt x="109" y="493"/>
                  </a:cubicBezTo>
                  <a:cubicBezTo>
                    <a:pt x="161" y="557"/>
                    <a:pt x="238" y="594"/>
                    <a:pt x="321" y="594"/>
                  </a:cubicBezTo>
                  <a:cubicBezTo>
                    <a:pt x="471" y="594"/>
                    <a:pt x="594" y="472"/>
                    <a:pt x="594" y="321"/>
                  </a:cubicBezTo>
                  <a:cubicBezTo>
                    <a:pt x="594" y="171"/>
                    <a:pt x="471" y="49"/>
                    <a:pt x="3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8"/>
            <p:cNvSpPr/>
            <p:nvPr/>
          </p:nvSpPr>
          <p:spPr>
            <a:xfrm>
              <a:off x="2489" y="1453"/>
              <a:ext cx="45" cy="48"/>
            </a:xfrm>
            <a:custGeom>
              <a:rect b="b" l="l" r="r" t="t"/>
              <a:pathLst>
                <a:path extrusionOk="0" h="488" w="458">
                  <a:moveTo>
                    <a:pt x="24" y="486"/>
                  </a:moveTo>
                  <a:cubicBezTo>
                    <a:pt x="21" y="486"/>
                    <a:pt x="18" y="486"/>
                    <a:pt x="15" y="484"/>
                  </a:cubicBezTo>
                  <a:cubicBezTo>
                    <a:pt x="6" y="481"/>
                    <a:pt x="0" y="472"/>
                    <a:pt x="0" y="46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1"/>
                    <a:pt x="18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5" y="11"/>
                    <a:pt x="55" y="24"/>
                  </a:cubicBezTo>
                  <a:cubicBezTo>
                    <a:pt x="49" y="403"/>
                    <a:pt x="49" y="403"/>
                    <a:pt x="49" y="403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21" y="231"/>
                    <a:pt x="237" y="231"/>
                    <a:pt x="246" y="241"/>
                  </a:cubicBezTo>
                  <a:cubicBezTo>
                    <a:pt x="408" y="403"/>
                    <a:pt x="408" y="403"/>
                    <a:pt x="408" y="403"/>
                  </a:cubicBezTo>
                  <a:cubicBezTo>
                    <a:pt x="403" y="24"/>
                    <a:pt x="403" y="24"/>
                    <a:pt x="403" y="24"/>
                  </a:cubicBezTo>
                  <a:cubicBezTo>
                    <a:pt x="403" y="11"/>
                    <a:pt x="413" y="0"/>
                    <a:pt x="42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40" y="0"/>
                    <a:pt x="451" y="11"/>
                    <a:pt x="451" y="24"/>
                  </a:cubicBezTo>
                  <a:cubicBezTo>
                    <a:pt x="458" y="462"/>
                    <a:pt x="458" y="462"/>
                    <a:pt x="458" y="462"/>
                  </a:cubicBezTo>
                  <a:cubicBezTo>
                    <a:pt x="458" y="472"/>
                    <a:pt x="452" y="481"/>
                    <a:pt x="443" y="484"/>
                  </a:cubicBezTo>
                  <a:cubicBezTo>
                    <a:pt x="434" y="488"/>
                    <a:pt x="423" y="486"/>
                    <a:pt x="416" y="479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41" y="479"/>
                    <a:pt x="41" y="479"/>
                    <a:pt x="41" y="479"/>
                  </a:cubicBezTo>
                  <a:cubicBezTo>
                    <a:pt x="37" y="484"/>
                    <a:pt x="31" y="486"/>
                    <a:pt x="24" y="4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8"/>
            <p:cNvSpPr/>
            <p:nvPr/>
          </p:nvSpPr>
          <p:spPr>
            <a:xfrm>
              <a:off x="2495" y="1358"/>
              <a:ext cx="108" cy="125"/>
            </a:xfrm>
            <a:custGeom>
              <a:rect b="b" l="l" r="r" t="t"/>
              <a:pathLst>
                <a:path extrusionOk="0" h="1287" w="1107">
                  <a:moveTo>
                    <a:pt x="907" y="1287"/>
                  </a:moveTo>
                  <a:cubicBezTo>
                    <a:pt x="373" y="1287"/>
                    <a:pt x="373" y="1287"/>
                    <a:pt x="373" y="1287"/>
                  </a:cubicBezTo>
                  <a:cubicBezTo>
                    <a:pt x="360" y="1287"/>
                    <a:pt x="349" y="1276"/>
                    <a:pt x="349" y="1263"/>
                  </a:cubicBezTo>
                  <a:cubicBezTo>
                    <a:pt x="349" y="1249"/>
                    <a:pt x="360" y="1238"/>
                    <a:pt x="373" y="1238"/>
                  </a:cubicBezTo>
                  <a:cubicBezTo>
                    <a:pt x="907" y="1238"/>
                    <a:pt x="907" y="1238"/>
                    <a:pt x="907" y="1238"/>
                  </a:cubicBezTo>
                  <a:cubicBezTo>
                    <a:pt x="991" y="1238"/>
                    <a:pt x="1059" y="1170"/>
                    <a:pt x="1059" y="1086"/>
                  </a:cubicBezTo>
                  <a:cubicBezTo>
                    <a:pt x="1059" y="361"/>
                    <a:pt x="1059" y="361"/>
                    <a:pt x="1059" y="361"/>
                  </a:cubicBezTo>
                  <a:cubicBezTo>
                    <a:pt x="747" y="48"/>
                    <a:pt x="747" y="48"/>
                    <a:pt x="747" y="48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117" y="48"/>
                    <a:pt x="49" y="117"/>
                    <a:pt x="49" y="201"/>
                  </a:cubicBezTo>
                  <a:cubicBezTo>
                    <a:pt x="49" y="511"/>
                    <a:pt x="49" y="511"/>
                    <a:pt x="49" y="511"/>
                  </a:cubicBezTo>
                  <a:cubicBezTo>
                    <a:pt x="49" y="524"/>
                    <a:pt x="38" y="535"/>
                    <a:pt x="24" y="535"/>
                  </a:cubicBezTo>
                  <a:cubicBezTo>
                    <a:pt x="11" y="535"/>
                    <a:pt x="0" y="524"/>
                    <a:pt x="0" y="51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757" y="0"/>
                    <a:pt x="757" y="0"/>
                    <a:pt x="757" y="0"/>
                  </a:cubicBezTo>
                  <a:cubicBezTo>
                    <a:pt x="763" y="0"/>
                    <a:pt x="769" y="2"/>
                    <a:pt x="774" y="7"/>
                  </a:cubicBezTo>
                  <a:cubicBezTo>
                    <a:pt x="1100" y="333"/>
                    <a:pt x="1100" y="333"/>
                    <a:pt x="1100" y="333"/>
                  </a:cubicBezTo>
                  <a:cubicBezTo>
                    <a:pt x="1105" y="338"/>
                    <a:pt x="1107" y="344"/>
                    <a:pt x="1107" y="351"/>
                  </a:cubicBezTo>
                  <a:cubicBezTo>
                    <a:pt x="1107" y="1086"/>
                    <a:pt x="1107" y="1086"/>
                    <a:pt x="1107" y="1086"/>
                  </a:cubicBezTo>
                  <a:cubicBezTo>
                    <a:pt x="1107" y="1197"/>
                    <a:pt x="1017" y="1287"/>
                    <a:pt x="907" y="1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8"/>
            <p:cNvSpPr/>
            <p:nvPr/>
          </p:nvSpPr>
          <p:spPr>
            <a:xfrm>
              <a:off x="2567" y="1358"/>
              <a:ext cx="37" cy="37"/>
            </a:xfrm>
            <a:custGeom>
              <a:rect b="b" l="l" r="r" t="t"/>
              <a:pathLst>
                <a:path extrusionOk="0" h="375" w="374">
                  <a:moveTo>
                    <a:pt x="350" y="375"/>
                  </a:moveTo>
                  <a:cubicBezTo>
                    <a:pt x="200" y="375"/>
                    <a:pt x="200" y="375"/>
                    <a:pt x="200" y="375"/>
                  </a:cubicBezTo>
                  <a:cubicBezTo>
                    <a:pt x="90" y="375"/>
                    <a:pt x="0" y="285"/>
                    <a:pt x="0" y="17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48" y="258"/>
                    <a:pt x="116" y="326"/>
                    <a:pt x="200" y="326"/>
                  </a:cubicBezTo>
                  <a:cubicBezTo>
                    <a:pt x="350" y="326"/>
                    <a:pt x="350" y="326"/>
                    <a:pt x="350" y="326"/>
                  </a:cubicBezTo>
                  <a:cubicBezTo>
                    <a:pt x="364" y="326"/>
                    <a:pt x="374" y="337"/>
                    <a:pt x="374" y="351"/>
                  </a:cubicBezTo>
                  <a:cubicBezTo>
                    <a:pt x="374" y="364"/>
                    <a:pt x="364" y="375"/>
                    <a:pt x="350" y="3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138"/>
          <p:cNvGrpSpPr/>
          <p:nvPr/>
        </p:nvGrpSpPr>
        <p:grpSpPr>
          <a:xfrm>
            <a:off x="8138733" y="4873540"/>
            <a:ext cx="349071" cy="343279"/>
            <a:chOff x="305" y="1981"/>
            <a:chExt cx="141" cy="139"/>
          </a:xfrm>
        </p:grpSpPr>
        <p:sp>
          <p:nvSpPr>
            <p:cNvPr id="1150" name="Google Shape;1150;p138"/>
            <p:cNvSpPr/>
            <p:nvPr/>
          </p:nvSpPr>
          <p:spPr>
            <a:xfrm>
              <a:off x="305" y="2006"/>
              <a:ext cx="114" cy="114"/>
            </a:xfrm>
            <a:custGeom>
              <a:rect b="b" l="l" r="r" t="t"/>
              <a:pathLst>
                <a:path extrusionOk="0" h="813" w="814">
                  <a:moveTo>
                    <a:pt x="408" y="813"/>
                  </a:moveTo>
                  <a:cubicBezTo>
                    <a:pt x="381" y="813"/>
                    <a:pt x="351" y="809"/>
                    <a:pt x="318" y="802"/>
                  </a:cubicBezTo>
                  <a:cubicBezTo>
                    <a:pt x="311" y="801"/>
                    <a:pt x="306" y="795"/>
                    <a:pt x="305" y="788"/>
                  </a:cubicBezTo>
                  <a:cubicBezTo>
                    <a:pt x="302" y="761"/>
                    <a:pt x="301" y="735"/>
                    <a:pt x="301" y="708"/>
                  </a:cubicBezTo>
                  <a:cubicBezTo>
                    <a:pt x="291" y="705"/>
                    <a:pt x="282" y="701"/>
                    <a:pt x="272" y="696"/>
                  </a:cubicBezTo>
                  <a:cubicBezTo>
                    <a:pt x="263" y="692"/>
                    <a:pt x="254" y="687"/>
                    <a:pt x="246" y="683"/>
                  </a:cubicBezTo>
                  <a:cubicBezTo>
                    <a:pt x="226" y="700"/>
                    <a:pt x="205" y="717"/>
                    <a:pt x="183" y="731"/>
                  </a:cubicBezTo>
                  <a:cubicBezTo>
                    <a:pt x="177" y="735"/>
                    <a:pt x="170" y="735"/>
                    <a:pt x="164" y="731"/>
                  </a:cubicBezTo>
                  <a:cubicBezTo>
                    <a:pt x="137" y="711"/>
                    <a:pt x="111" y="685"/>
                    <a:pt x="84" y="651"/>
                  </a:cubicBezTo>
                  <a:cubicBezTo>
                    <a:pt x="79" y="645"/>
                    <a:pt x="79" y="637"/>
                    <a:pt x="83" y="631"/>
                  </a:cubicBezTo>
                  <a:cubicBezTo>
                    <a:pt x="98" y="609"/>
                    <a:pt x="115" y="587"/>
                    <a:pt x="131" y="568"/>
                  </a:cubicBezTo>
                  <a:cubicBezTo>
                    <a:pt x="126" y="559"/>
                    <a:pt x="121" y="550"/>
                    <a:pt x="117" y="541"/>
                  </a:cubicBezTo>
                  <a:cubicBezTo>
                    <a:pt x="113" y="531"/>
                    <a:pt x="109" y="522"/>
                    <a:pt x="106" y="513"/>
                  </a:cubicBezTo>
                  <a:cubicBezTo>
                    <a:pt x="79" y="514"/>
                    <a:pt x="53" y="513"/>
                    <a:pt x="27" y="510"/>
                  </a:cubicBezTo>
                  <a:cubicBezTo>
                    <a:pt x="20" y="509"/>
                    <a:pt x="14" y="504"/>
                    <a:pt x="12" y="497"/>
                  </a:cubicBezTo>
                  <a:cubicBezTo>
                    <a:pt x="3" y="461"/>
                    <a:pt x="0" y="424"/>
                    <a:pt x="2" y="384"/>
                  </a:cubicBezTo>
                  <a:cubicBezTo>
                    <a:pt x="2" y="377"/>
                    <a:pt x="7" y="371"/>
                    <a:pt x="14" y="369"/>
                  </a:cubicBezTo>
                  <a:cubicBezTo>
                    <a:pt x="43" y="361"/>
                    <a:pt x="68" y="355"/>
                    <a:pt x="92" y="352"/>
                  </a:cubicBezTo>
                  <a:cubicBezTo>
                    <a:pt x="93" y="341"/>
                    <a:pt x="95" y="331"/>
                    <a:pt x="98" y="322"/>
                  </a:cubicBezTo>
                  <a:cubicBezTo>
                    <a:pt x="100" y="313"/>
                    <a:pt x="104" y="303"/>
                    <a:pt x="107" y="293"/>
                  </a:cubicBezTo>
                  <a:cubicBezTo>
                    <a:pt x="87" y="277"/>
                    <a:pt x="68" y="260"/>
                    <a:pt x="49" y="239"/>
                  </a:cubicBezTo>
                  <a:cubicBezTo>
                    <a:pt x="44" y="234"/>
                    <a:pt x="43" y="226"/>
                    <a:pt x="46" y="220"/>
                  </a:cubicBezTo>
                  <a:cubicBezTo>
                    <a:pt x="63" y="186"/>
                    <a:pt x="85" y="155"/>
                    <a:pt x="111" y="128"/>
                  </a:cubicBezTo>
                  <a:cubicBezTo>
                    <a:pt x="115" y="123"/>
                    <a:pt x="123" y="121"/>
                    <a:pt x="130" y="124"/>
                  </a:cubicBezTo>
                  <a:cubicBezTo>
                    <a:pt x="155" y="135"/>
                    <a:pt x="178" y="147"/>
                    <a:pt x="200" y="160"/>
                  </a:cubicBezTo>
                  <a:cubicBezTo>
                    <a:pt x="208" y="154"/>
                    <a:pt x="216" y="147"/>
                    <a:pt x="225" y="141"/>
                  </a:cubicBezTo>
                  <a:cubicBezTo>
                    <a:pt x="232" y="136"/>
                    <a:pt x="241" y="131"/>
                    <a:pt x="250" y="126"/>
                  </a:cubicBezTo>
                  <a:cubicBezTo>
                    <a:pt x="245" y="101"/>
                    <a:pt x="241" y="75"/>
                    <a:pt x="240" y="47"/>
                  </a:cubicBezTo>
                  <a:cubicBezTo>
                    <a:pt x="239" y="40"/>
                    <a:pt x="243" y="33"/>
                    <a:pt x="250" y="30"/>
                  </a:cubicBezTo>
                  <a:cubicBezTo>
                    <a:pt x="286" y="15"/>
                    <a:pt x="323" y="5"/>
                    <a:pt x="359" y="1"/>
                  </a:cubicBezTo>
                  <a:cubicBezTo>
                    <a:pt x="366" y="0"/>
                    <a:pt x="373" y="4"/>
                    <a:pt x="376" y="10"/>
                  </a:cubicBezTo>
                  <a:cubicBezTo>
                    <a:pt x="388" y="34"/>
                    <a:pt x="398" y="59"/>
                    <a:pt x="406" y="83"/>
                  </a:cubicBezTo>
                  <a:cubicBezTo>
                    <a:pt x="416" y="83"/>
                    <a:pt x="426" y="84"/>
                    <a:pt x="437" y="85"/>
                  </a:cubicBezTo>
                  <a:cubicBezTo>
                    <a:pt x="446" y="85"/>
                    <a:pt x="456" y="87"/>
                    <a:pt x="466" y="89"/>
                  </a:cubicBezTo>
                  <a:cubicBezTo>
                    <a:pt x="479" y="66"/>
                    <a:pt x="493" y="44"/>
                    <a:pt x="509" y="22"/>
                  </a:cubicBezTo>
                  <a:cubicBezTo>
                    <a:pt x="514" y="16"/>
                    <a:pt x="521" y="13"/>
                    <a:pt x="528" y="16"/>
                  </a:cubicBezTo>
                  <a:cubicBezTo>
                    <a:pt x="571" y="30"/>
                    <a:pt x="603" y="45"/>
                    <a:pt x="630" y="64"/>
                  </a:cubicBezTo>
                  <a:cubicBezTo>
                    <a:pt x="636" y="68"/>
                    <a:pt x="639" y="75"/>
                    <a:pt x="637" y="82"/>
                  </a:cubicBezTo>
                  <a:cubicBezTo>
                    <a:pt x="631" y="107"/>
                    <a:pt x="623" y="132"/>
                    <a:pt x="614" y="157"/>
                  </a:cubicBezTo>
                  <a:cubicBezTo>
                    <a:pt x="621" y="163"/>
                    <a:pt x="628" y="170"/>
                    <a:pt x="636" y="177"/>
                  </a:cubicBezTo>
                  <a:cubicBezTo>
                    <a:pt x="643" y="184"/>
                    <a:pt x="650" y="192"/>
                    <a:pt x="656" y="200"/>
                  </a:cubicBezTo>
                  <a:cubicBezTo>
                    <a:pt x="681" y="190"/>
                    <a:pt x="706" y="182"/>
                    <a:pt x="732" y="176"/>
                  </a:cubicBezTo>
                  <a:cubicBezTo>
                    <a:pt x="739" y="174"/>
                    <a:pt x="747" y="177"/>
                    <a:pt x="751" y="183"/>
                  </a:cubicBezTo>
                  <a:cubicBezTo>
                    <a:pt x="774" y="221"/>
                    <a:pt x="789" y="254"/>
                    <a:pt x="798" y="286"/>
                  </a:cubicBezTo>
                  <a:cubicBezTo>
                    <a:pt x="800" y="293"/>
                    <a:pt x="798" y="300"/>
                    <a:pt x="792" y="304"/>
                  </a:cubicBezTo>
                  <a:cubicBezTo>
                    <a:pt x="772" y="319"/>
                    <a:pt x="749" y="334"/>
                    <a:pt x="725" y="347"/>
                  </a:cubicBezTo>
                  <a:cubicBezTo>
                    <a:pt x="726" y="354"/>
                    <a:pt x="727" y="361"/>
                    <a:pt x="728" y="368"/>
                  </a:cubicBezTo>
                  <a:cubicBezTo>
                    <a:pt x="730" y="387"/>
                    <a:pt x="730" y="387"/>
                    <a:pt x="730" y="387"/>
                  </a:cubicBezTo>
                  <a:cubicBezTo>
                    <a:pt x="730" y="394"/>
                    <a:pt x="731" y="400"/>
                    <a:pt x="731" y="407"/>
                  </a:cubicBezTo>
                  <a:cubicBezTo>
                    <a:pt x="756" y="416"/>
                    <a:pt x="781" y="426"/>
                    <a:pt x="804" y="437"/>
                  </a:cubicBezTo>
                  <a:cubicBezTo>
                    <a:pt x="810" y="441"/>
                    <a:pt x="814" y="448"/>
                    <a:pt x="813" y="455"/>
                  </a:cubicBezTo>
                  <a:cubicBezTo>
                    <a:pt x="809" y="492"/>
                    <a:pt x="799" y="528"/>
                    <a:pt x="784" y="564"/>
                  </a:cubicBezTo>
                  <a:cubicBezTo>
                    <a:pt x="781" y="570"/>
                    <a:pt x="774" y="575"/>
                    <a:pt x="767" y="574"/>
                  </a:cubicBezTo>
                  <a:cubicBezTo>
                    <a:pt x="742" y="573"/>
                    <a:pt x="715" y="569"/>
                    <a:pt x="689" y="564"/>
                  </a:cubicBezTo>
                  <a:cubicBezTo>
                    <a:pt x="686" y="568"/>
                    <a:pt x="683" y="573"/>
                    <a:pt x="681" y="577"/>
                  </a:cubicBezTo>
                  <a:cubicBezTo>
                    <a:pt x="678" y="581"/>
                    <a:pt x="676" y="584"/>
                    <a:pt x="673" y="588"/>
                  </a:cubicBezTo>
                  <a:cubicBezTo>
                    <a:pt x="673" y="589"/>
                    <a:pt x="672" y="590"/>
                    <a:pt x="672" y="591"/>
                  </a:cubicBezTo>
                  <a:cubicBezTo>
                    <a:pt x="669" y="594"/>
                    <a:pt x="666" y="598"/>
                    <a:pt x="664" y="601"/>
                  </a:cubicBezTo>
                  <a:cubicBezTo>
                    <a:pt x="661" y="605"/>
                    <a:pt x="657" y="609"/>
                    <a:pt x="654" y="613"/>
                  </a:cubicBezTo>
                  <a:cubicBezTo>
                    <a:pt x="668" y="636"/>
                    <a:pt x="680" y="660"/>
                    <a:pt x="691" y="684"/>
                  </a:cubicBezTo>
                  <a:cubicBezTo>
                    <a:pt x="694" y="691"/>
                    <a:pt x="692" y="698"/>
                    <a:pt x="687" y="703"/>
                  </a:cubicBezTo>
                  <a:cubicBezTo>
                    <a:pt x="658" y="729"/>
                    <a:pt x="627" y="751"/>
                    <a:pt x="594" y="768"/>
                  </a:cubicBezTo>
                  <a:cubicBezTo>
                    <a:pt x="588" y="771"/>
                    <a:pt x="580" y="770"/>
                    <a:pt x="575" y="765"/>
                  </a:cubicBezTo>
                  <a:cubicBezTo>
                    <a:pt x="556" y="747"/>
                    <a:pt x="538" y="727"/>
                    <a:pt x="521" y="707"/>
                  </a:cubicBezTo>
                  <a:cubicBezTo>
                    <a:pt x="515" y="709"/>
                    <a:pt x="509" y="711"/>
                    <a:pt x="503" y="713"/>
                  </a:cubicBezTo>
                  <a:cubicBezTo>
                    <a:pt x="485" y="718"/>
                    <a:pt x="485" y="718"/>
                    <a:pt x="485" y="718"/>
                  </a:cubicBezTo>
                  <a:cubicBezTo>
                    <a:pt x="477" y="719"/>
                    <a:pt x="470" y="721"/>
                    <a:pt x="463" y="722"/>
                  </a:cubicBezTo>
                  <a:cubicBezTo>
                    <a:pt x="459" y="749"/>
                    <a:pt x="453" y="775"/>
                    <a:pt x="446" y="800"/>
                  </a:cubicBezTo>
                  <a:cubicBezTo>
                    <a:pt x="444" y="806"/>
                    <a:pt x="438" y="811"/>
                    <a:pt x="431" y="812"/>
                  </a:cubicBezTo>
                  <a:cubicBezTo>
                    <a:pt x="423" y="812"/>
                    <a:pt x="415" y="813"/>
                    <a:pt x="408" y="813"/>
                  </a:cubicBezTo>
                  <a:close/>
                  <a:moveTo>
                    <a:pt x="337" y="772"/>
                  </a:moveTo>
                  <a:cubicBezTo>
                    <a:pt x="367" y="777"/>
                    <a:pt x="392" y="779"/>
                    <a:pt x="416" y="779"/>
                  </a:cubicBezTo>
                  <a:cubicBezTo>
                    <a:pt x="423" y="755"/>
                    <a:pt x="428" y="731"/>
                    <a:pt x="431" y="705"/>
                  </a:cubicBezTo>
                  <a:cubicBezTo>
                    <a:pt x="432" y="697"/>
                    <a:pt x="438" y="691"/>
                    <a:pt x="446" y="690"/>
                  </a:cubicBezTo>
                  <a:cubicBezTo>
                    <a:pt x="457" y="689"/>
                    <a:pt x="467" y="687"/>
                    <a:pt x="477" y="685"/>
                  </a:cubicBezTo>
                  <a:cubicBezTo>
                    <a:pt x="493" y="680"/>
                    <a:pt x="493" y="680"/>
                    <a:pt x="493" y="680"/>
                  </a:cubicBezTo>
                  <a:cubicBezTo>
                    <a:pt x="502" y="677"/>
                    <a:pt x="511" y="675"/>
                    <a:pt x="519" y="671"/>
                  </a:cubicBezTo>
                  <a:cubicBezTo>
                    <a:pt x="526" y="667"/>
                    <a:pt x="535" y="669"/>
                    <a:pt x="540" y="676"/>
                  </a:cubicBezTo>
                  <a:cubicBezTo>
                    <a:pt x="555" y="696"/>
                    <a:pt x="572" y="715"/>
                    <a:pt x="590" y="732"/>
                  </a:cubicBezTo>
                  <a:cubicBezTo>
                    <a:pt x="612" y="719"/>
                    <a:pt x="634" y="704"/>
                    <a:pt x="655" y="686"/>
                  </a:cubicBezTo>
                  <a:cubicBezTo>
                    <a:pt x="644" y="664"/>
                    <a:pt x="632" y="642"/>
                    <a:pt x="619" y="620"/>
                  </a:cubicBezTo>
                  <a:cubicBezTo>
                    <a:pt x="614" y="614"/>
                    <a:pt x="615" y="605"/>
                    <a:pt x="621" y="599"/>
                  </a:cubicBezTo>
                  <a:cubicBezTo>
                    <a:pt x="627" y="594"/>
                    <a:pt x="632" y="587"/>
                    <a:pt x="636" y="581"/>
                  </a:cubicBezTo>
                  <a:cubicBezTo>
                    <a:pt x="639" y="577"/>
                    <a:pt x="642" y="574"/>
                    <a:pt x="645" y="570"/>
                  </a:cubicBezTo>
                  <a:cubicBezTo>
                    <a:pt x="647" y="566"/>
                    <a:pt x="650" y="562"/>
                    <a:pt x="652" y="558"/>
                  </a:cubicBezTo>
                  <a:cubicBezTo>
                    <a:pt x="656" y="552"/>
                    <a:pt x="661" y="545"/>
                    <a:pt x="664" y="538"/>
                  </a:cubicBezTo>
                  <a:cubicBezTo>
                    <a:pt x="667" y="530"/>
                    <a:pt x="675" y="526"/>
                    <a:pt x="683" y="528"/>
                  </a:cubicBezTo>
                  <a:cubicBezTo>
                    <a:pt x="708" y="533"/>
                    <a:pt x="733" y="537"/>
                    <a:pt x="757" y="539"/>
                  </a:cubicBezTo>
                  <a:cubicBezTo>
                    <a:pt x="767" y="514"/>
                    <a:pt x="774" y="488"/>
                    <a:pt x="778" y="463"/>
                  </a:cubicBezTo>
                  <a:cubicBezTo>
                    <a:pt x="756" y="452"/>
                    <a:pt x="732" y="443"/>
                    <a:pt x="708" y="435"/>
                  </a:cubicBezTo>
                  <a:cubicBezTo>
                    <a:pt x="700" y="433"/>
                    <a:pt x="696" y="426"/>
                    <a:pt x="696" y="418"/>
                  </a:cubicBezTo>
                  <a:cubicBezTo>
                    <a:pt x="697" y="408"/>
                    <a:pt x="696" y="398"/>
                    <a:pt x="696" y="38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693" y="362"/>
                    <a:pt x="692" y="352"/>
                    <a:pt x="689" y="342"/>
                  </a:cubicBezTo>
                  <a:cubicBezTo>
                    <a:pt x="687" y="335"/>
                    <a:pt x="691" y="327"/>
                    <a:pt x="698" y="323"/>
                  </a:cubicBezTo>
                  <a:cubicBezTo>
                    <a:pt x="721" y="311"/>
                    <a:pt x="743" y="298"/>
                    <a:pt x="762" y="284"/>
                  </a:cubicBezTo>
                  <a:cubicBezTo>
                    <a:pt x="755" y="261"/>
                    <a:pt x="744" y="238"/>
                    <a:pt x="728" y="212"/>
                  </a:cubicBezTo>
                  <a:cubicBezTo>
                    <a:pt x="704" y="219"/>
                    <a:pt x="680" y="227"/>
                    <a:pt x="657" y="236"/>
                  </a:cubicBezTo>
                  <a:cubicBezTo>
                    <a:pt x="651" y="239"/>
                    <a:pt x="643" y="237"/>
                    <a:pt x="638" y="231"/>
                  </a:cubicBezTo>
                  <a:cubicBezTo>
                    <a:pt x="630" y="222"/>
                    <a:pt x="630" y="222"/>
                    <a:pt x="630" y="222"/>
                  </a:cubicBezTo>
                  <a:cubicBezTo>
                    <a:pt x="625" y="215"/>
                    <a:pt x="619" y="208"/>
                    <a:pt x="613" y="202"/>
                  </a:cubicBezTo>
                  <a:cubicBezTo>
                    <a:pt x="602" y="191"/>
                    <a:pt x="592" y="183"/>
                    <a:pt x="583" y="177"/>
                  </a:cubicBezTo>
                  <a:cubicBezTo>
                    <a:pt x="577" y="172"/>
                    <a:pt x="574" y="164"/>
                    <a:pt x="577" y="156"/>
                  </a:cubicBezTo>
                  <a:cubicBezTo>
                    <a:pt x="587" y="133"/>
                    <a:pt x="595" y="109"/>
                    <a:pt x="601" y="85"/>
                  </a:cubicBezTo>
                  <a:cubicBezTo>
                    <a:pt x="581" y="73"/>
                    <a:pt x="558" y="62"/>
                    <a:pt x="530" y="52"/>
                  </a:cubicBezTo>
                  <a:cubicBezTo>
                    <a:pt x="515" y="73"/>
                    <a:pt x="502" y="94"/>
                    <a:pt x="490" y="116"/>
                  </a:cubicBezTo>
                  <a:cubicBezTo>
                    <a:pt x="487" y="122"/>
                    <a:pt x="480" y="126"/>
                    <a:pt x="472" y="124"/>
                  </a:cubicBezTo>
                  <a:cubicBezTo>
                    <a:pt x="465" y="123"/>
                    <a:pt x="465" y="123"/>
                    <a:pt x="465" y="123"/>
                  </a:cubicBezTo>
                  <a:cubicBezTo>
                    <a:pt x="455" y="121"/>
                    <a:pt x="445" y="119"/>
                    <a:pt x="434" y="119"/>
                  </a:cubicBezTo>
                  <a:cubicBezTo>
                    <a:pt x="420" y="117"/>
                    <a:pt x="407" y="117"/>
                    <a:pt x="395" y="118"/>
                  </a:cubicBezTo>
                  <a:cubicBezTo>
                    <a:pt x="387" y="119"/>
                    <a:pt x="381" y="113"/>
                    <a:pt x="378" y="106"/>
                  </a:cubicBezTo>
                  <a:cubicBezTo>
                    <a:pt x="371" y="83"/>
                    <a:pt x="361" y="59"/>
                    <a:pt x="351" y="36"/>
                  </a:cubicBezTo>
                  <a:cubicBezTo>
                    <a:pt x="326" y="40"/>
                    <a:pt x="300" y="47"/>
                    <a:pt x="274" y="57"/>
                  </a:cubicBezTo>
                  <a:cubicBezTo>
                    <a:pt x="277" y="83"/>
                    <a:pt x="280" y="107"/>
                    <a:pt x="285" y="131"/>
                  </a:cubicBezTo>
                  <a:cubicBezTo>
                    <a:pt x="287" y="138"/>
                    <a:pt x="284" y="146"/>
                    <a:pt x="277" y="149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2" y="158"/>
                    <a:pt x="253" y="163"/>
                    <a:pt x="244" y="169"/>
                  </a:cubicBezTo>
                  <a:cubicBezTo>
                    <a:pt x="235" y="175"/>
                    <a:pt x="227" y="182"/>
                    <a:pt x="220" y="189"/>
                  </a:cubicBezTo>
                  <a:cubicBezTo>
                    <a:pt x="213" y="194"/>
                    <a:pt x="213" y="194"/>
                    <a:pt x="213" y="194"/>
                  </a:cubicBezTo>
                  <a:cubicBezTo>
                    <a:pt x="207" y="199"/>
                    <a:pt x="199" y="199"/>
                    <a:pt x="193" y="196"/>
                  </a:cubicBezTo>
                  <a:cubicBezTo>
                    <a:pt x="172" y="183"/>
                    <a:pt x="151" y="171"/>
                    <a:pt x="127" y="160"/>
                  </a:cubicBezTo>
                  <a:cubicBezTo>
                    <a:pt x="110" y="180"/>
                    <a:pt x="95" y="202"/>
                    <a:pt x="82" y="225"/>
                  </a:cubicBezTo>
                  <a:cubicBezTo>
                    <a:pt x="100" y="243"/>
                    <a:pt x="119" y="260"/>
                    <a:pt x="138" y="274"/>
                  </a:cubicBezTo>
                  <a:cubicBezTo>
                    <a:pt x="144" y="279"/>
                    <a:pt x="146" y="287"/>
                    <a:pt x="143" y="294"/>
                  </a:cubicBezTo>
                  <a:cubicBezTo>
                    <a:pt x="140" y="302"/>
                    <a:pt x="140" y="302"/>
                    <a:pt x="140" y="302"/>
                  </a:cubicBezTo>
                  <a:cubicBezTo>
                    <a:pt x="137" y="312"/>
                    <a:pt x="133" y="321"/>
                    <a:pt x="131" y="330"/>
                  </a:cubicBezTo>
                  <a:cubicBezTo>
                    <a:pt x="127" y="343"/>
                    <a:pt x="125" y="355"/>
                    <a:pt x="124" y="368"/>
                  </a:cubicBezTo>
                  <a:cubicBezTo>
                    <a:pt x="122" y="375"/>
                    <a:pt x="116" y="382"/>
                    <a:pt x="109" y="383"/>
                  </a:cubicBezTo>
                  <a:cubicBezTo>
                    <a:pt x="86" y="387"/>
                    <a:pt x="62" y="391"/>
                    <a:pt x="36" y="398"/>
                  </a:cubicBezTo>
                  <a:cubicBezTo>
                    <a:pt x="35" y="426"/>
                    <a:pt x="37" y="452"/>
                    <a:pt x="42" y="477"/>
                  </a:cubicBezTo>
                  <a:cubicBezTo>
                    <a:pt x="67" y="479"/>
                    <a:pt x="92" y="480"/>
                    <a:pt x="117" y="479"/>
                  </a:cubicBezTo>
                  <a:cubicBezTo>
                    <a:pt x="125" y="480"/>
                    <a:pt x="132" y="484"/>
                    <a:pt x="134" y="491"/>
                  </a:cubicBezTo>
                  <a:cubicBezTo>
                    <a:pt x="138" y="502"/>
                    <a:pt x="142" y="514"/>
                    <a:pt x="148" y="527"/>
                  </a:cubicBezTo>
                  <a:cubicBezTo>
                    <a:pt x="153" y="537"/>
                    <a:pt x="158" y="547"/>
                    <a:pt x="164" y="556"/>
                  </a:cubicBezTo>
                  <a:cubicBezTo>
                    <a:pt x="167" y="561"/>
                    <a:pt x="167" y="561"/>
                    <a:pt x="167" y="561"/>
                  </a:cubicBezTo>
                  <a:cubicBezTo>
                    <a:pt x="171" y="568"/>
                    <a:pt x="170" y="576"/>
                    <a:pt x="165" y="581"/>
                  </a:cubicBezTo>
                  <a:cubicBezTo>
                    <a:pt x="149" y="599"/>
                    <a:pt x="133" y="619"/>
                    <a:pt x="118" y="640"/>
                  </a:cubicBezTo>
                  <a:cubicBezTo>
                    <a:pt x="137" y="663"/>
                    <a:pt x="156" y="681"/>
                    <a:pt x="174" y="696"/>
                  </a:cubicBezTo>
                  <a:cubicBezTo>
                    <a:pt x="195" y="682"/>
                    <a:pt x="214" y="666"/>
                    <a:pt x="233" y="649"/>
                  </a:cubicBezTo>
                  <a:cubicBezTo>
                    <a:pt x="239" y="644"/>
                    <a:pt x="248" y="643"/>
                    <a:pt x="254" y="647"/>
                  </a:cubicBezTo>
                  <a:cubicBezTo>
                    <a:pt x="263" y="654"/>
                    <a:pt x="274" y="659"/>
                    <a:pt x="287" y="666"/>
                  </a:cubicBezTo>
                  <a:cubicBezTo>
                    <a:pt x="297" y="671"/>
                    <a:pt x="306" y="674"/>
                    <a:pt x="315" y="677"/>
                  </a:cubicBezTo>
                  <a:cubicBezTo>
                    <a:pt x="324" y="680"/>
                    <a:pt x="324" y="680"/>
                    <a:pt x="324" y="680"/>
                  </a:cubicBezTo>
                  <a:cubicBezTo>
                    <a:pt x="331" y="683"/>
                    <a:pt x="335" y="689"/>
                    <a:pt x="335" y="697"/>
                  </a:cubicBezTo>
                  <a:cubicBezTo>
                    <a:pt x="334" y="722"/>
                    <a:pt x="335" y="747"/>
                    <a:pt x="337" y="772"/>
                  </a:cubicBezTo>
                  <a:close/>
                  <a:moveTo>
                    <a:pt x="659" y="580"/>
                  </a:moveTo>
                  <a:cubicBezTo>
                    <a:pt x="659" y="580"/>
                    <a:pt x="659" y="580"/>
                    <a:pt x="659" y="580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8"/>
            <p:cNvSpPr/>
            <p:nvPr/>
          </p:nvSpPr>
          <p:spPr>
            <a:xfrm>
              <a:off x="397" y="1981"/>
              <a:ext cx="49" cy="48"/>
            </a:xfrm>
            <a:custGeom>
              <a:rect b="b" l="l" r="r" t="t"/>
              <a:pathLst>
                <a:path extrusionOk="0" h="344" w="345">
                  <a:moveTo>
                    <a:pt x="174" y="344"/>
                  </a:moveTo>
                  <a:cubicBezTo>
                    <a:pt x="169" y="344"/>
                    <a:pt x="165" y="344"/>
                    <a:pt x="161" y="343"/>
                  </a:cubicBezTo>
                  <a:cubicBezTo>
                    <a:pt x="155" y="343"/>
                    <a:pt x="149" y="339"/>
                    <a:pt x="147" y="333"/>
                  </a:cubicBezTo>
                  <a:cubicBezTo>
                    <a:pt x="143" y="324"/>
                    <a:pt x="141" y="315"/>
                    <a:pt x="138" y="305"/>
                  </a:cubicBezTo>
                  <a:cubicBezTo>
                    <a:pt x="134" y="304"/>
                    <a:pt x="131" y="303"/>
                    <a:pt x="127" y="302"/>
                  </a:cubicBezTo>
                  <a:cubicBezTo>
                    <a:pt x="116" y="297"/>
                    <a:pt x="116" y="297"/>
                    <a:pt x="116" y="297"/>
                  </a:cubicBezTo>
                  <a:cubicBezTo>
                    <a:pt x="109" y="303"/>
                    <a:pt x="101" y="308"/>
                    <a:pt x="93" y="313"/>
                  </a:cubicBezTo>
                  <a:cubicBezTo>
                    <a:pt x="87" y="316"/>
                    <a:pt x="80" y="316"/>
                    <a:pt x="75" y="313"/>
                  </a:cubicBezTo>
                  <a:cubicBezTo>
                    <a:pt x="59" y="302"/>
                    <a:pt x="44" y="287"/>
                    <a:pt x="32" y="269"/>
                  </a:cubicBezTo>
                  <a:cubicBezTo>
                    <a:pt x="28" y="263"/>
                    <a:pt x="28" y="256"/>
                    <a:pt x="31" y="250"/>
                  </a:cubicBezTo>
                  <a:cubicBezTo>
                    <a:pt x="36" y="242"/>
                    <a:pt x="41" y="235"/>
                    <a:pt x="47" y="227"/>
                  </a:cubicBezTo>
                  <a:cubicBezTo>
                    <a:pt x="47" y="226"/>
                    <a:pt x="46" y="225"/>
                    <a:pt x="46" y="223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1" y="213"/>
                    <a:pt x="40" y="209"/>
                    <a:pt x="39" y="205"/>
                  </a:cubicBezTo>
                  <a:cubicBezTo>
                    <a:pt x="29" y="203"/>
                    <a:pt x="20" y="200"/>
                    <a:pt x="12" y="196"/>
                  </a:cubicBezTo>
                  <a:cubicBezTo>
                    <a:pt x="6" y="194"/>
                    <a:pt x="2" y="188"/>
                    <a:pt x="1" y="181"/>
                  </a:cubicBezTo>
                  <a:cubicBezTo>
                    <a:pt x="0" y="161"/>
                    <a:pt x="3" y="141"/>
                    <a:pt x="9" y="121"/>
                  </a:cubicBezTo>
                  <a:cubicBezTo>
                    <a:pt x="11" y="115"/>
                    <a:pt x="16" y="110"/>
                    <a:pt x="23" y="109"/>
                  </a:cubicBezTo>
                  <a:cubicBezTo>
                    <a:pt x="31" y="108"/>
                    <a:pt x="40" y="107"/>
                    <a:pt x="51" y="107"/>
                  </a:cubicBezTo>
                  <a:cubicBezTo>
                    <a:pt x="53" y="104"/>
                    <a:pt x="55" y="99"/>
                    <a:pt x="59" y="95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2" y="90"/>
                    <a:pt x="63" y="89"/>
                    <a:pt x="64" y="87"/>
                  </a:cubicBezTo>
                  <a:cubicBezTo>
                    <a:pt x="60" y="79"/>
                    <a:pt x="57" y="70"/>
                    <a:pt x="54" y="61"/>
                  </a:cubicBezTo>
                  <a:cubicBezTo>
                    <a:pt x="52" y="55"/>
                    <a:pt x="53" y="48"/>
                    <a:pt x="58" y="43"/>
                  </a:cubicBezTo>
                  <a:cubicBezTo>
                    <a:pt x="75" y="29"/>
                    <a:pt x="92" y="18"/>
                    <a:pt x="111" y="11"/>
                  </a:cubicBezTo>
                  <a:cubicBezTo>
                    <a:pt x="117" y="9"/>
                    <a:pt x="124" y="10"/>
                    <a:pt x="129" y="15"/>
                  </a:cubicBezTo>
                  <a:cubicBezTo>
                    <a:pt x="135" y="22"/>
                    <a:pt x="142" y="29"/>
                    <a:pt x="148" y="36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63" y="33"/>
                    <a:pt x="167" y="33"/>
                    <a:pt x="171" y="33"/>
                  </a:cubicBezTo>
                  <a:cubicBezTo>
                    <a:pt x="175" y="25"/>
                    <a:pt x="180" y="16"/>
                    <a:pt x="185" y="9"/>
                  </a:cubicBezTo>
                  <a:cubicBezTo>
                    <a:pt x="189" y="3"/>
                    <a:pt x="195" y="0"/>
                    <a:pt x="202" y="1"/>
                  </a:cubicBezTo>
                  <a:cubicBezTo>
                    <a:pt x="220" y="4"/>
                    <a:pt x="239" y="11"/>
                    <a:pt x="259" y="21"/>
                  </a:cubicBezTo>
                  <a:cubicBezTo>
                    <a:pt x="266" y="25"/>
                    <a:pt x="269" y="32"/>
                    <a:pt x="268" y="38"/>
                  </a:cubicBezTo>
                  <a:cubicBezTo>
                    <a:pt x="267" y="48"/>
                    <a:pt x="266" y="57"/>
                    <a:pt x="264" y="66"/>
                  </a:cubicBezTo>
                  <a:cubicBezTo>
                    <a:pt x="267" y="69"/>
                    <a:pt x="270" y="72"/>
                    <a:pt x="273" y="75"/>
                  </a:cubicBezTo>
                  <a:cubicBezTo>
                    <a:pt x="276" y="78"/>
                    <a:pt x="278" y="81"/>
                    <a:pt x="280" y="83"/>
                  </a:cubicBezTo>
                  <a:cubicBezTo>
                    <a:pt x="289" y="81"/>
                    <a:pt x="299" y="80"/>
                    <a:pt x="308" y="79"/>
                  </a:cubicBezTo>
                  <a:cubicBezTo>
                    <a:pt x="315" y="79"/>
                    <a:pt x="321" y="82"/>
                    <a:pt x="324" y="88"/>
                  </a:cubicBezTo>
                  <a:cubicBezTo>
                    <a:pt x="335" y="107"/>
                    <a:pt x="342" y="127"/>
                    <a:pt x="344" y="146"/>
                  </a:cubicBezTo>
                  <a:cubicBezTo>
                    <a:pt x="345" y="152"/>
                    <a:pt x="342" y="159"/>
                    <a:pt x="337" y="162"/>
                  </a:cubicBezTo>
                  <a:cubicBezTo>
                    <a:pt x="328" y="168"/>
                    <a:pt x="320" y="173"/>
                    <a:pt x="312" y="17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7"/>
                    <a:pt x="311" y="188"/>
                    <a:pt x="311" y="190"/>
                  </a:cubicBezTo>
                  <a:cubicBezTo>
                    <a:pt x="309" y="199"/>
                    <a:pt x="309" y="199"/>
                    <a:pt x="309" y="199"/>
                  </a:cubicBezTo>
                  <a:cubicBezTo>
                    <a:pt x="316" y="205"/>
                    <a:pt x="322" y="211"/>
                    <a:pt x="330" y="219"/>
                  </a:cubicBezTo>
                  <a:cubicBezTo>
                    <a:pt x="334" y="223"/>
                    <a:pt x="336" y="230"/>
                    <a:pt x="333" y="237"/>
                  </a:cubicBezTo>
                  <a:cubicBezTo>
                    <a:pt x="327" y="254"/>
                    <a:pt x="316" y="272"/>
                    <a:pt x="301" y="288"/>
                  </a:cubicBezTo>
                  <a:cubicBezTo>
                    <a:pt x="296" y="293"/>
                    <a:pt x="289" y="295"/>
                    <a:pt x="282" y="293"/>
                  </a:cubicBezTo>
                  <a:cubicBezTo>
                    <a:pt x="274" y="290"/>
                    <a:pt x="265" y="287"/>
                    <a:pt x="257" y="283"/>
                  </a:cubicBezTo>
                  <a:cubicBezTo>
                    <a:pt x="254" y="284"/>
                    <a:pt x="252" y="286"/>
                    <a:pt x="249" y="287"/>
                  </a:cubicBezTo>
                  <a:cubicBezTo>
                    <a:pt x="245" y="290"/>
                    <a:pt x="241" y="293"/>
                    <a:pt x="236" y="295"/>
                  </a:cubicBezTo>
                  <a:cubicBezTo>
                    <a:pt x="236" y="305"/>
                    <a:pt x="235" y="314"/>
                    <a:pt x="234" y="323"/>
                  </a:cubicBezTo>
                  <a:cubicBezTo>
                    <a:pt x="233" y="330"/>
                    <a:pt x="228" y="336"/>
                    <a:pt x="222" y="337"/>
                  </a:cubicBezTo>
                  <a:cubicBezTo>
                    <a:pt x="204" y="342"/>
                    <a:pt x="189" y="344"/>
                    <a:pt x="174" y="344"/>
                  </a:cubicBezTo>
                  <a:close/>
                  <a:moveTo>
                    <a:pt x="114" y="260"/>
                  </a:moveTo>
                  <a:cubicBezTo>
                    <a:pt x="116" y="260"/>
                    <a:pt x="118" y="261"/>
                    <a:pt x="121" y="262"/>
                  </a:cubicBezTo>
                  <a:cubicBezTo>
                    <a:pt x="140" y="270"/>
                    <a:pt x="140" y="270"/>
                    <a:pt x="140" y="270"/>
                  </a:cubicBezTo>
                  <a:cubicBezTo>
                    <a:pt x="143" y="271"/>
                    <a:pt x="147" y="272"/>
                    <a:pt x="150" y="273"/>
                  </a:cubicBezTo>
                  <a:cubicBezTo>
                    <a:pt x="157" y="275"/>
                    <a:pt x="157" y="275"/>
                    <a:pt x="157" y="275"/>
                  </a:cubicBezTo>
                  <a:cubicBezTo>
                    <a:pt x="164" y="276"/>
                    <a:pt x="169" y="282"/>
                    <a:pt x="170" y="288"/>
                  </a:cubicBezTo>
                  <a:cubicBezTo>
                    <a:pt x="171" y="296"/>
                    <a:pt x="173" y="303"/>
                    <a:pt x="175" y="310"/>
                  </a:cubicBezTo>
                  <a:cubicBezTo>
                    <a:pt x="183" y="310"/>
                    <a:pt x="192" y="309"/>
                    <a:pt x="202" y="307"/>
                  </a:cubicBezTo>
                  <a:cubicBezTo>
                    <a:pt x="202" y="300"/>
                    <a:pt x="202" y="292"/>
                    <a:pt x="202" y="285"/>
                  </a:cubicBezTo>
                  <a:cubicBezTo>
                    <a:pt x="202" y="277"/>
                    <a:pt x="206" y="271"/>
                    <a:pt x="213" y="268"/>
                  </a:cubicBezTo>
                  <a:cubicBezTo>
                    <a:pt x="219" y="266"/>
                    <a:pt x="224" y="264"/>
                    <a:pt x="227" y="261"/>
                  </a:cubicBezTo>
                  <a:cubicBezTo>
                    <a:pt x="228" y="261"/>
                    <a:pt x="231" y="259"/>
                    <a:pt x="231" y="258"/>
                  </a:cubicBezTo>
                  <a:cubicBezTo>
                    <a:pt x="236" y="256"/>
                    <a:pt x="239" y="253"/>
                    <a:pt x="242" y="251"/>
                  </a:cubicBezTo>
                  <a:cubicBezTo>
                    <a:pt x="247" y="245"/>
                    <a:pt x="256" y="244"/>
                    <a:pt x="262" y="247"/>
                  </a:cubicBezTo>
                  <a:cubicBezTo>
                    <a:pt x="269" y="251"/>
                    <a:pt x="276" y="254"/>
                    <a:pt x="283" y="257"/>
                  </a:cubicBezTo>
                  <a:cubicBezTo>
                    <a:pt x="289" y="249"/>
                    <a:pt x="293" y="242"/>
                    <a:pt x="297" y="234"/>
                  </a:cubicBezTo>
                  <a:cubicBezTo>
                    <a:pt x="291" y="229"/>
                    <a:pt x="286" y="224"/>
                    <a:pt x="280" y="220"/>
                  </a:cubicBezTo>
                  <a:cubicBezTo>
                    <a:pt x="275" y="216"/>
                    <a:pt x="272" y="209"/>
                    <a:pt x="273" y="203"/>
                  </a:cubicBezTo>
                  <a:cubicBezTo>
                    <a:pt x="278" y="184"/>
                    <a:pt x="278" y="184"/>
                    <a:pt x="278" y="184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78" y="158"/>
                    <a:pt x="282" y="152"/>
                    <a:pt x="289" y="149"/>
                  </a:cubicBezTo>
                  <a:cubicBezTo>
                    <a:pt x="295" y="147"/>
                    <a:pt x="302" y="144"/>
                    <a:pt x="309" y="140"/>
                  </a:cubicBezTo>
                  <a:cubicBezTo>
                    <a:pt x="307" y="131"/>
                    <a:pt x="304" y="123"/>
                    <a:pt x="300" y="114"/>
                  </a:cubicBezTo>
                  <a:cubicBezTo>
                    <a:pt x="292" y="115"/>
                    <a:pt x="285" y="117"/>
                    <a:pt x="278" y="119"/>
                  </a:cubicBezTo>
                  <a:cubicBezTo>
                    <a:pt x="270" y="121"/>
                    <a:pt x="263" y="118"/>
                    <a:pt x="259" y="111"/>
                  </a:cubicBezTo>
                  <a:cubicBezTo>
                    <a:pt x="257" y="108"/>
                    <a:pt x="254" y="104"/>
                    <a:pt x="250" y="101"/>
                  </a:cubicBezTo>
                  <a:cubicBezTo>
                    <a:pt x="250" y="101"/>
                    <a:pt x="247" y="98"/>
                    <a:pt x="247" y="97"/>
                  </a:cubicBezTo>
                  <a:cubicBezTo>
                    <a:pt x="244" y="94"/>
                    <a:pt x="240" y="91"/>
                    <a:pt x="235" y="87"/>
                  </a:cubicBezTo>
                  <a:cubicBezTo>
                    <a:pt x="229" y="83"/>
                    <a:pt x="226" y="75"/>
                    <a:pt x="228" y="68"/>
                  </a:cubicBezTo>
                  <a:cubicBezTo>
                    <a:pt x="230" y="61"/>
                    <a:pt x="232" y="54"/>
                    <a:pt x="233" y="46"/>
                  </a:cubicBezTo>
                  <a:cubicBezTo>
                    <a:pt x="224" y="42"/>
                    <a:pt x="216" y="39"/>
                    <a:pt x="207" y="37"/>
                  </a:cubicBezTo>
                  <a:cubicBezTo>
                    <a:pt x="204" y="43"/>
                    <a:pt x="200" y="50"/>
                    <a:pt x="198" y="57"/>
                  </a:cubicBezTo>
                  <a:cubicBezTo>
                    <a:pt x="195" y="63"/>
                    <a:pt x="189" y="67"/>
                    <a:pt x="182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1" y="67"/>
                    <a:pt x="167" y="67"/>
                    <a:pt x="163" y="68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37" y="72"/>
                    <a:pt x="130" y="70"/>
                    <a:pt x="127" y="64"/>
                  </a:cubicBezTo>
                  <a:cubicBezTo>
                    <a:pt x="122" y="58"/>
                    <a:pt x="118" y="53"/>
                    <a:pt x="113" y="47"/>
                  </a:cubicBezTo>
                  <a:cubicBezTo>
                    <a:pt x="105" y="51"/>
                    <a:pt x="97" y="56"/>
                    <a:pt x="90" y="61"/>
                  </a:cubicBezTo>
                  <a:cubicBezTo>
                    <a:pt x="92" y="68"/>
                    <a:pt x="96" y="75"/>
                    <a:pt x="99" y="82"/>
                  </a:cubicBezTo>
                  <a:cubicBezTo>
                    <a:pt x="103" y="88"/>
                    <a:pt x="101" y="96"/>
                    <a:pt x="96" y="102"/>
                  </a:cubicBezTo>
                  <a:cubicBezTo>
                    <a:pt x="94" y="104"/>
                    <a:pt x="91" y="107"/>
                    <a:pt x="89" y="111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3" y="119"/>
                    <a:pt x="81" y="122"/>
                    <a:pt x="80" y="126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4" y="138"/>
                    <a:pt x="68" y="141"/>
                    <a:pt x="61" y="142"/>
                  </a:cubicBezTo>
                  <a:cubicBezTo>
                    <a:pt x="53" y="141"/>
                    <a:pt x="45" y="141"/>
                    <a:pt x="38" y="142"/>
                  </a:cubicBezTo>
                  <a:cubicBezTo>
                    <a:pt x="37" y="151"/>
                    <a:pt x="35" y="160"/>
                    <a:pt x="35" y="169"/>
                  </a:cubicBezTo>
                  <a:cubicBezTo>
                    <a:pt x="42" y="171"/>
                    <a:pt x="49" y="172"/>
                    <a:pt x="57" y="174"/>
                  </a:cubicBezTo>
                  <a:cubicBezTo>
                    <a:pt x="64" y="175"/>
                    <a:pt x="69" y="180"/>
                    <a:pt x="71" y="187"/>
                  </a:cubicBezTo>
                  <a:cubicBezTo>
                    <a:pt x="72" y="193"/>
                    <a:pt x="72" y="193"/>
                    <a:pt x="72" y="193"/>
                  </a:cubicBezTo>
                  <a:cubicBezTo>
                    <a:pt x="72" y="197"/>
                    <a:pt x="73" y="201"/>
                    <a:pt x="74" y="204"/>
                  </a:cubicBezTo>
                  <a:cubicBezTo>
                    <a:pt x="77" y="211"/>
                    <a:pt x="77" y="211"/>
                    <a:pt x="77" y="211"/>
                  </a:cubicBezTo>
                  <a:cubicBezTo>
                    <a:pt x="79" y="215"/>
                    <a:pt x="80" y="218"/>
                    <a:pt x="82" y="221"/>
                  </a:cubicBezTo>
                  <a:cubicBezTo>
                    <a:pt x="86" y="228"/>
                    <a:pt x="85" y="236"/>
                    <a:pt x="80" y="241"/>
                  </a:cubicBezTo>
                  <a:cubicBezTo>
                    <a:pt x="75" y="247"/>
                    <a:pt x="70" y="253"/>
                    <a:pt x="66" y="259"/>
                  </a:cubicBezTo>
                  <a:cubicBezTo>
                    <a:pt x="72" y="266"/>
                    <a:pt x="78" y="273"/>
                    <a:pt x="85" y="278"/>
                  </a:cubicBezTo>
                  <a:cubicBezTo>
                    <a:pt x="91" y="274"/>
                    <a:pt x="97" y="269"/>
                    <a:pt x="103" y="265"/>
                  </a:cubicBezTo>
                  <a:cubicBezTo>
                    <a:pt x="106" y="262"/>
                    <a:pt x="110" y="260"/>
                    <a:pt x="114" y="260"/>
                  </a:cubicBezTo>
                  <a:close/>
                  <a:moveTo>
                    <a:pt x="295" y="186"/>
                  </a:moveTo>
                  <a:cubicBezTo>
                    <a:pt x="295" y="186"/>
                    <a:pt x="295" y="186"/>
                    <a:pt x="295" y="186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8"/>
            <p:cNvSpPr/>
            <p:nvPr/>
          </p:nvSpPr>
          <p:spPr>
            <a:xfrm>
              <a:off x="354" y="2054"/>
              <a:ext cx="17" cy="18"/>
            </a:xfrm>
            <a:custGeom>
              <a:rect b="b" l="l" r="r" t="t"/>
              <a:pathLst>
                <a:path extrusionOk="0" h="126" w="125">
                  <a:moveTo>
                    <a:pt x="63" y="126"/>
                  </a:moveTo>
                  <a:cubicBezTo>
                    <a:pt x="28" y="126"/>
                    <a:pt x="0" y="97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5" y="28"/>
                    <a:pt x="125" y="63"/>
                  </a:cubicBezTo>
                  <a:cubicBezTo>
                    <a:pt x="125" y="97"/>
                    <a:pt x="97" y="126"/>
                    <a:pt x="63" y="126"/>
                  </a:cubicBezTo>
                  <a:close/>
                  <a:moveTo>
                    <a:pt x="63" y="34"/>
                  </a:moveTo>
                  <a:cubicBezTo>
                    <a:pt x="47" y="34"/>
                    <a:pt x="33" y="47"/>
                    <a:pt x="33" y="63"/>
                  </a:cubicBezTo>
                  <a:cubicBezTo>
                    <a:pt x="33" y="79"/>
                    <a:pt x="47" y="92"/>
                    <a:pt x="63" y="92"/>
                  </a:cubicBezTo>
                  <a:cubicBezTo>
                    <a:pt x="78" y="92"/>
                    <a:pt x="91" y="79"/>
                    <a:pt x="91" y="63"/>
                  </a:cubicBezTo>
                  <a:cubicBezTo>
                    <a:pt x="91" y="47"/>
                    <a:pt x="78" y="34"/>
                    <a:pt x="63" y="34"/>
                  </a:cubicBezTo>
                  <a:close/>
                </a:path>
              </a:pathLst>
            </a:custGeom>
            <a:solidFill>
              <a:srgbClr val="BE3B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38"/>
          <p:cNvSpPr/>
          <p:nvPr/>
        </p:nvSpPr>
        <p:spPr>
          <a:xfrm>
            <a:off x="8541527" y="4941464"/>
            <a:ext cx="102767" cy="207876"/>
          </a:xfrm>
          <a:custGeom>
            <a:rect b="b" l="l" r="r" t="t"/>
            <a:pathLst>
              <a:path extrusionOk="0" h="881" w="438">
                <a:moveTo>
                  <a:pt x="15" y="881"/>
                </a:moveTo>
                <a:cubicBezTo>
                  <a:pt x="12" y="881"/>
                  <a:pt x="8" y="880"/>
                  <a:pt x="5" y="877"/>
                </a:cubicBezTo>
                <a:cubicBezTo>
                  <a:pt x="0" y="871"/>
                  <a:pt x="0" y="862"/>
                  <a:pt x="5" y="857"/>
                </a:cubicBezTo>
                <a:cubicBezTo>
                  <a:pt x="402" y="460"/>
                  <a:pt x="402" y="460"/>
                  <a:pt x="402" y="460"/>
                </a:cubicBezTo>
                <a:cubicBezTo>
                  <a:pt x="412" y="450"/>
                  <a:pt x="412" y="433"/>
                  <a:pt x="402" y="423"/>
                </a:cubicBezTo>
                <a:cubicBezTo>
                  <a:pt x="5" y="26"/>
                  <a:pt x="5" y="26"/>
                  <a:pt x="5" y="26"/>
                </a:cubicBezTo>
                <a:cubicBezTo>
                  <a:pt x="0" y="21"/>
                  <a:pt x="0" y="12"/>
                  <a:pt x="5" y="6"/>
                </a:cubicBezTo>
                <a:cubicBezTo>
                  <a:pt x="11" y="0"/>
                  <a:pt x="20" y="0"/>
                  <a:pt x="26" y="6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33" y="413"/>
                  <a:pt x="438" y="427"/>
                  <a:pt x="438" y="442"/>
                </a:cubicBezTo>
                <a:cubicBezTo>
                  <a:pt x="438" y="456"/>
                  <a:pt x="432" y="470"/>
                  <a:pt x="422" y="481"/>
                </a:cubicBezTo>
                <a:cubicBezTo>
                  <a:pt x="26" y="877"/>
                  <a:pt x="26" y="877"/>
                  <a:pt x="26" y="877"/>
                </a:cubicBezTo>
                <a:cubicBezTo>
                  <a:pt x="23" y="880"/>
                  <a:pt x="19" y="881"/>
                  <a:pt x="15" y="881"/>
                </a:cubicBezTo>
                <a:close/>
              </a:path>
            </a:pathLst>
          </a:custGeom>
          <a:solidFill>
            <a:srgbClr val="AB00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38"/>
          <p:cNvSpPr/>
          <p:nvPr/>
        </p:nvSpPr>
        <p:spPr>
          <a:xfrm>
            <a:off x="6120081" y="1763414"/>
            <a:ext cx="3758400" cy="2016000"/>
          </a:xfrm>
          <a:prstGeom prst="roundRect">
            <a:avLst>
              <a:gd fmla="val 16667" name="adj"/>
            </a:avLst>
          </a:prstGeom>
          <a:solidFill>
            <a:schemeClr val="accent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E6E8EA"/>
                </a:solidFill>
                <a:latin typeface="Arial"/>
                <a:ea typeface="Arial"/>
                <a:cs typeface="Arial"/>
                <a:sym typeface="Arial"/>
              </a:rPr>
              <a:t>Single integrated MOD/MP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E6E8EA"/>
                </a:solidFill>
                <a:latin typeface="Arial"/>
                <a:ea typeface="Arial"/>
                <a:cs typeface="Arial"/>
                <a:sym typeface="Arial"/>
              </a:rPr>
              <a:t>Breakdown &amp; MOD management</a:t>
            </a:r>
            <a:endParaRPr b="1" i="0" sz="1400" u="none" cap="none" strike="noStrike">
              <a:solidFill>
                <a:srgbClr val="E6E8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38"/>
          <p:cNvSpPr/>
          <p:nvPr/>
        </p:nvSpPr>
        <p:spPr>
          <a:xfrm>
            <a:off x="6058433" y="2372426"/>
            <a:ext cx="1215600" cy="28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MBD</a:t>
            </a:r>
            <a:b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preparation</a:t>
            </a:r>
            <a:endParaRPr b="1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38"/>
          <p:cNvSpPr/>
          <p:nvPr/>
        </p:nvSpPr>
        <p:spPr>
          <a:xfrm>
            <a:off x="8431917" y="2510744"/>
            <a:ext cx="1422300" cy="28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 links, mixability and certification</a:t>
            </a:r>
            <a:endParaRPr b="1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7" name="Google Shape;1157;p138"/>
          <p:cNvGrpSpPr/>
          <p:nvPr/>
        </p:nvGrpSpPr>
        <p:grpSpPr>
          <a:xfrm>
            <a:off x="6136186" y="1774340"/>
            <a:ext cx="554853" cy="548864"/>
            <a:chOff x="2832" y="1440"/>
            <a:chExt cx="228" cy="225"/>
          </a:xfrm>
        </p:grpSpPr>
        <p:sp>
          <p:nvSpPr>
            <p:cNvPr id="1158" name="Google Shape;1158;p138"/>
            <p:cNvSpPr/>
            <p:nvPr/>
          </p:nvSpPr>
          <p:spPr>
            <a:xfrm>
              <a:off x="2832" y="1440"/>
              <a:ext cx="228" cy="225"/>
            </a:xfrm>
            <a:custGeom>
              <a:rect b="b" l="l" r="r" t="t"/>
              <a:pathLst>
                <a:path extrusionOk="0" h="1383" w="1383">
                  <a:moveTo>
                    <a:pt x="692" y="1383"/>
                  </a:moveTo>
                  <a:cubicBezTo>
                    <a:pt x="310" y="1383"/>
                    <a:pt x="0" y="1073"/>
                    <a:pt x="0" y="691"/>
                  </a:cubicBezTo>
                  <a:cubicBezTo>
                    <a:pt x="0" y="310"/>
                    <a:pt x="310" y="0"/>
                    <a:pt x="692" y="0"/>
                  </a:cubicBezTo>
                  <a:cubicBezTo>
                    <a:pt x="1073" y="0"/>
                    <a:pt x="1383" y="310"/>
                    <a:pt x="1383" y="691"/>
                  </a:cubicBezTo>
                  <a:cubicBezTo>
                    <a:pt x="1383" y="1073"/>
                    <a:pt x="1073" y="1383"/>
                    <a:pt x="692" y="1383"/>
                  </a:cubicBezTo>
                  <a:close/>
                  <a:moveTo>
                    <a:pt x="692" y="29"/>
                  </a:moveTo>
                  <a:cubicBezTo>
                    <a:pt x="326" y="29"/>
                    <a:pt x="29" y="326"/>
                    <a:pt x="29" y="691"/>
                  </a:cubicBezTo>
                  <a:cubicBezTo>
                    <a:pt x="29" y="1057"/>
                    <a:pt x="326" y="1354"/>
                    <a:pt x="692" y="1354"/>
                  </a:cubicBezTo>
                  <a:cubicBezTo>
                    <a:pt x="1057" y="1354"/>
                    <a:pt x="1354" y="1057"/>
                    <a:pt x="1354" y="691"/>
                  </a:cubicBezTo>
                  <a:cubicBezTo>
                    <a:pt x="1354" y="326"/>
                    <a:pt x="1057" y="29"/>
                    <a:pt x="692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8"/>
            <p:cNvSpPr/>
            <p:nvPr/>
          </p:nvSpPr>
          <p:spPr>
            <a:xfrm>
              <a:off x="2884" y="1549"/>
              <a:ext cx="123" cy="15"/>
            </a:xfrm>
            <a:custGeom>
              <a:rect b="b" l="l" r="r" t="t"/>
              <a:pathLst>
                <a:path extrusionOk="0" h="91" w="745">
                  <a:moveTo>
                    <a:pt x="731" y="91"/>
                  </a:moveTo>
                  <a:cubicBezTo>
                    <a:pt x="723" y="91"/>
                    <a:pt x="716" y="85"/>
                    <a:pt x="716" y="77"/>
                  </a:cubicBezTo>
                  <a:cubicBezTo>
                    <a:pt x="716" y="31"/>
                    <a:pt x="716" y="31"/>
                    <a:pt x="716" y="3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85"/>
                    <a:pt x="22" y="91"/>
                    <a:pt x="14" y="91"/>
                  </a:cubicBezTo>
                  <a:cubicBezTo>
                    <a:pt x="6" y="91"/>
                    <a:pt x="0" y="85"/>
                    <a:pt x="0" y="7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32" y="0"/>
                    <a:pt x="745" y="14"/>
                    <a:pt x="745" y="31"/>
                  </a:cubicBezTo>
                  <a:cubicBezTo>
                    <a:pt x="745" y="77"/>
                    <a:pt x="745" y="77"/>
                    <a:pt x="745" y="77"/>
                  </a:cubicBezTo>
                  <a:cubicBezTo>
                    <a:pt x="745" y="85"/>
                    <a:pt x="739" y="91"/>
                    <a:pt x="731" y="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8"/>
            <p:cNvSpPr/>
            <p:nvPr/>
          </p:nvSpPr>
          <p:spPr>
            <a:xfrm>
              <a:off x="2864" y="1568"/>
              <a:ext cx="46" cy="35"/>
            </a:xfrm>
            <a:custGeom>
              <a:rect b="b" l="l" r="r" t="t"/>
              <a:pathLst>
                <a:path extrusionOk="0" h="215" w="279">
                  <a:moveTo>
                    <a:pt x="224" y="215"/>
                  </a:moveTo>
                  <a:cubicBezTo>
                    <a:pt x="55" y="215"/>
                    <a:pt x="55" y="215"/>
                    <a:pt x="55" y="215"/>
                  </a:cubicBezTo>
                  <a:cubicBezTo>
                    <a:pt x="24" y="215"/>
                    <a:pt x="0" y="190"/>
                    <a:pt x="0" y="16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4" y="0"/>
                    <a:pt x="5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54" y="0"/>
                    <a:pt x="279" y="25"/>
                    <a:pt x="279" y="56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90"/>
                    <a:pt x="254" y="215"/>
                    <a:pt x="224" y="215"/>
                  </a:cubicBezTo>
                  <a:close/>
                  <a:moveTo>
                    <a:pt x="55" y="29"/>
                  </a:moveTo>
                  <a:cubicBezTo>
                    <a:pt x="40" y="29"/>
                    <a:pt x="29" y="41"/>
                    <a:pt x="29" y="56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74"/>
                    <a:pt x="40" y="186"/>
                    <a:pt x="55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38" y="186"/>
                    <a:pt x="250" y="174"/>
                    <a:pt x="250" y="160"/>
                  </a:cubicBezTo>
                  <a:cubicBezTo>
                    <a:pt x="250" y="56"/>
                    <a:pt x="250" y="56"/>
                    <a:pt x="250" y="56"/>
                  </a:cubicBezTo>
                  <a:cubicBezTo>
                    <a:pt x="250" y="41"/>
                    <a:pt x="238" y="29"/>
                    <a:pt x="224" y="29"/>
                  </a:cubicBezTo>
                  <a:lnTo>
                    <a:pt x="55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8"/>
            <p:cNvSpPr/>
            <p:nvPr/>
          </p:nvSpPr>
          <p:spPr>
            <a:xfrm>
              <a:off x="2981" y="1568"/>
              <a:ext cx="46" cy="35"/>
            </a:xfrm>
            <a:custGeom>
              <a:rect b="b" l="l" r="r" t="t"/>
              <a:pathLst>
                <a:path extrusionOk="0" h="215" w="280">
                  <a:moveTo>
                    <a:pt x="224" y="215"/>
                  </a:moveTo>
                  <a:cubicBezTo>
                    <a:pt x="56" y="215"/>
                    <a:pt x="56" y="215"/>
                    <a:pt x="56" y="215"/>
                  </a:cubicBezTo>
                  <a:cubicBezTo>
                    <a:pt x="25" y="215"/>
                    <a:pt x="0" y="190"/>
                    <a:pt x="0" y="16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55" y="0"/>
                    <a:pt x="280" y="25"/>
                    <a:pt x="280" y="56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80" y="190"/>
                    <a:pt x="255" y="215"/>
                    <a:pt x="224" y="215"/>
                  </a:cubicBezTo>
                  <a:close/>
                  <a:moveTo>
                    <a:pt x="56" y="29"/>
                  </a:moveTo>
                  <a:cubicBezTo>
                    <a:pt x="41" y="29"/>
                    <a:pt x="29" y="41"/>
                    <a:pt x="29" y="56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74"/>
                    <a:pt x="41" y="186"/>
                    <a:pt x="56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39" y="186"/>
                    <a:pt x="251" y="174"/>
                    <a:pt x="251" y="160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1" y="41"/>
                    <a:pt x="239" y="29"/>
                    <a:pt x="224" y="29"/>
                  </a:cubicBezTo>
                  <a:lnTo>
                    <a:pt x="56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8"/>
            <p:cNvSpPr/>
            <p:nvPr/>
          </p:nvSpPr>
          <p:spPr>
            <a:xfrm>
              <a:off x="2923" y="1568"/>
              <a:ext cx="46" cy="35"/>
            </a:xfrm>
            <a:custGeom>
              <a:rect b="b" l="l" r="r" t="t"/>
              <a:pathLst>
                <a:path extrusionOk="0" h="215" w="280">
                  <a:moveTo>
                    <a:pt x="224" y="215"/>
                  </a:moveTo>
                  <a:cubicBezTo>
                    <a:pt x="56" y="215"/>
                    <a:pt x="56" y="215"/>
                    <a:pt x="56" y="215"/>
                  </a:cubicBezTo>
                  <a:cubicBezTo>
                    <a:pt x="25" y="215"/>
                    <a:pt x="0" y="190"/>
                    <a:pt x="0" y="16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55" y="0"/>
                    <a:pt x="280" y="25"/>
                    <a:pt x="280" y="56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80" y="190"/>
                    <a:pt x="255" y="215"/>
                    <a:pt x="224" y="215"/>
                  </a:cubicBezTo>
                  <a:close/>
                  <a:moveTo>
                    <a:pt x="56" y="29"/>
                  </a:moveTo>
                  <a:cubicBezTo>
                    <a:pt x="41" y="29"/>
                    <a:pt x="29" y="41"/>
                    <a:pt x="29" y="56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74"/>
                    <a:pt x="41" y="186"/>
                    <a:pt x="56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39" y="186"/>
                    <a:pt x="251" y="174"/>
                    <a:pt x="251" y="160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1" y="41"/>
                    <a:pt x="239" y="29"/>
                    <a:pt x="224" y="29"/>
                  </a:cubicBezTo>
                  <a:lnTo>
                    <a:pt x="56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8"/>
            <p:cNvSpPr/>
            <p:nvPr/>
          </p:nvSpPr>
          <p:spPr>
            <a:xfrm>
              <a:off x="2943" y="1529"/>
              <a:ext cx="5" cy="35"/>
            </a:xfrm>
            <a:custGeom>
              <a:rect b="b" l="l" r="r" t="t"/>
              <a:pathLst>
                <a:path extrusionOk="0" h="215" w="29">
                  <a:moveTo>
                    <a:pt x="15" y="215"/>
                  </a:moveTo>
                  <a:cubicBezTo>
                    <a:pt x="7" y="215"/>
                    <a:pt x="0" y="209"/>
                    <a:pt x="0" y="20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9" y="209"/>
                    <a:pt x="23" y="215"/>
                    <a:pt x="15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8"/>
            <p:cNvSpPr/>
            <p:nvPr/>
          </p:nvSpPr>
          <p:spPr>
            <a:xfrm>
              <a:off x="2909" y="1480"/>
              <a:ext cx="73" cy="44"/>
            </a:xfrm>
            <a:custGeom>
              <a:rect b="b" l="l" r="r" t="t"/>
              <a:pathLst>
                <a:path extrusionOk="0" h="271" w="448">
                  <a:moveTo>
                    <a:pt x="392" y="271"/>
                  </a:moveTo>
                  <a:cubicBezTo>
                    <a:pt x="56" y="271"/>
                    <a:pt x="56" y="271"/>
                    <a:pt x="56" y="271"/>
                  </a:cubicBezTo>
                  <a:cubicBezTo>
                    <a:pt x="25" y="271"/>
                    <a:pt x="0" y="246"/>
                    <a:pt x="0" y="21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23" y="0"/>
                    <a:pt x="448" y="25"/>
                    <a:pt x="448" y="56"/>
                  </a:cubicBezTo>
                  <a:cubicBezTo>
                    <a:pt x="448" y="215"/>
                    <a:pt x="448" y="215"/>
                    <a:pt x="448" y="215"/>
                  </a:cubicBezTo>
                  <a:cubicBezTo>
                    <a:pt x="448" y="246"/>
                    <a:pt x="423" y="271"/>
                    <a:pt x="392" y="271"/>
                  </a:cubicBezTo>
                  <a:close/>
                  <a:moveTo>
                    <a:pt x="56" y="29"/>
                  </a:moveTo>
                  <a:cubicBezTo>
                    <a:pt x="41" y="29"/>
                    <a:pt x="29" y="41"/>
                    <a:pt x="29" y="56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9" y="230"/>
                    <a:pt x="41" y="242"/>
                    <a:pt x="56" y="242"/>
                  </a:cubicBezTo>
                  <a:cubicBezTo>
                    <a:pt x="392" y="242"/>
                    <a:pt x="392" y="242"/>
                    <a:pt x="392" y="242"/>
                  </a:cubicBezTo>
                  <a:cubicBezTo>
                    <a:pt x="407" y="242"/>
                    <a:pt x="419" y="230"/>
                    <a:pt x="419" y="215"/>
                  </a:cubicBezTo>
                  <a:cubicBezTo>
                    <a:pt x="419" y="56"/>
                    <a:pt x="419" y="56"/>
                    <a:pt x="419" y="56"/>
                  </a:cubicBezTo>
                  <a:cubicBezTo>
                    <a:pt x="419" y="41"/>
                    <a:pt x="407" y="29"/>
                    <a:pt x="392" y="29"/>
                  </a:cubicBezTo>
                  <a:lnTo>
                    <a:pt x="56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8"/>
            <p:cNvSpPr/>
            <p:nvPr/>
          </p:nvSpPr>
          <p:spPr>
            <a:xfrm>
              <a:off x="2876" y="1578"/>
              <a:ext cx="22" cy="5"/>
            </a:xfrm>
            <a:custGeom>
              <a:rect b="b" l="l" r="r" t="t"/>
              <a:pathLst>
                <a:path extrusionOk="0" h="29" w="133">
                  <a:moveTo>
                    <a:pt x="119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3" y="6"/>
                    <a:pt x="133" y="14"/>
                  </a:cubicBezTo>
                  <a:cubicBezTo>
                    <a:pt x="133" y="22"/>
                    <a:pt x="127" y="29"/>
                    <a:pt x="119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8"/>
            <p:cNvSpPr/>
            <p:nvPr/>
          </p:nvSpPr>
          <p:spPr>
            <a:xfrm>
              <a:off x="2876" y="1588"/>
              <a:ext cx="22" cy="5"/>
            </a:xfrm>
            <a:custGeom>
              <a:rect b="b" l="l" r="r" t="t"/>
              <a:pathLst>
                <a:path extrusionOk="0" h="29" w="133">
                  <a:moveTo>
                    <a:pt x="119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3" y="6"/>
                    <a:pt x="133" y="14"/>
                  </a:cubicBezTo>
                  <a:cubicBezTo>
                    <a:pt x="133" y="22"/>
                    <a:pt x="127" y="29"/>
                    <a:pt x="119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8"/>
            <p:cNvSpPr/>
            <p:nvPr/>
          </p:nvSpPr>
          <p:spPr>
            <a:xfrm>
              <a:off x="2935" y="1578"/>
              <a:ext cx="21" cy="5"/>
            </a:xfrm>
            <a:custGeom>
              <a:rect b="b" l="l" r="r" t="t"/>
              <a:pathLst>
                <a:path extrusionOk="0" h="29" w="133">
                  <a:moveTo>
                    <a:pt x="119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3" y="6"/>
                    <a:pt x="133" y="14"/>
                  </a:cubicBezTo>
                  <a:cubicBezTo>
                    <a:pt x="133" y="22"/>
                    <a:pt x="127" y="29"/>
                    <a:pt x="119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8"/>
            <p:cNvSpPr/>
            <p:nvPr/>
          </p:nvSpPr>
          <p:spPr>
            <a:xfrm>
              <a:off x="2935" y="1588"/>
              <a:ext cx="21" cy="5"/>
            </a:xfrm>
            <a:custGeom>
              <a:rect b="b" l="l" r="r" t="t"/>
              <a:pathLst>
                <a:path extrusionOk="0" h="29" w="133">
                  <a:moveTo>
                    <a:pt x="119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3" y="6"/>
                    <a:pt x="133" y="14"/>
                  </a:cubicBezTo>
                  <a:cubicBezTo>
                    <a:pt x="133" y="22"/>
                    <a:pt x="127" y="29"/>
                    <a:pt x="119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8"/>
            <p:cNvSpPr/>
            <p:nvPr/>
          </p:nvSpPr>
          <p:spPr>
            <a:xfrm>
              <a:off x="2993" y="1578"/>
              <a:ext cx="22" cy="5"/>
            </a:xfrm>
            <a:custGeom>
              <a:rect b="b" l="l" r="r" t="t"/>
              <a:pathLst>
                <a:path extrusionOk="0" h="29" w="134">
                  <a:moveTo>
                    <a:pt x="119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4" y="6"/>
                    <a:pt x="134" y="14"/>
                  </a:cubicBezTo>
                  <a:cubicBezTo>
                    <a:pt x="134" y="22"/>
                    <a:pt x="127" y="29"/>
                    <a:pt x="119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38"/>
            <p:cNvSpPr/>
            <p:nvPr/>
          </p:nvSpPr>
          <p:spPr>
            <a:xfrm>
              <a:off x="2993" y="1588"/>
              <a:ext cx="22" cy="5"/>
            </a:xfrm>
            <a:custGeom>
              <a:rect b="b" l="l" r="r" t="t"/>
              <a:pathLst>
                <a:path extrusionOk="0" h="29" w="134">
                  <a:moveTo>
                    <a:pt x="119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4" y="6"/>
                    <a:pt x="134" y="14"/>
                  </a:cubicBezTo>
                  <a:cubicBezTo>
                    <a:pt x="134" y="22"/>
                    <a:pt x="127" y="29"/>
                    <a:pt x="119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38"/>
            <p:cNvSpPr/>
            <p:nvPr/>
          </p:nvSpPr>
          <p:spPr>
            <a:xfrm>
              <a:off x="2923" y="1491"/>
              <a:ext cx="46" cy="5"/>
            </a:xfrm>
            <a:custGeom>
              <a:rect b="b" l="l" r="r" t="t"/>
              <a:pathLst>
                <a:path extrusionOk="0" h="29" w="280">
                  <a:moveTo>
                    <a:pt x="265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3" y="0"/>
                    <a:pt x="280" y="7"/>
                    <a:pt x="280" y="15"/>
                  </a:cubicBezTo>
                  <a:cubicBezTo>
                    <a:pt x="280" y="23"/>
                    <a:pt x="273" y="29"/>
                    <a:pt x="265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38"/>
            <p:cNvSpPr/>
            <p:nvPr/>
          </p:nvSpPr>
          <p:spPr>
            <a:xfrm>
              <a:off x="2923" y="1500"/>
              <a:ext cx="46" cy="5"/>
            </a:xfrm>
            <a:custGeom>
              <a:rect b="b" l="l" r="r" t="t"/>
              <a:pathLst>
                <a:path extrusionOk="0" h="29" w="280">
                  <a:moveTo>
                    <a:pt x="265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3" y="0"/>
                    <a:pt x="280" y="6"/>
                    <a:pt x="280" y="14"/>
                  </a:cubicBezTo>
                  <a:cubicBezTo>
                    <a:pt x="280" y="22"/>
                    <a:pt x="273" y="29"/>
                    <a:pt x="265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8"/>
            <p:cNvSpPr/>
            <p:nvPr/>
          </p:nvSpPr>
          <p:spPr>
            <a:xfrm>
              <a:off x="2923" y="1509"/>
              <a:ext cx="46" cy="4"/>
            </a:xfrm>
            <a:custGeom>
              <a:rect b="b" l="l" r="r" t="t"/>
              <a:pathLst>
                <a:path extrusionOk="0" h="29" w="280">
                  <a:moveTo>
                    <a:pt x="265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3" y="0"/>
                    <a:pt x="280" y="7"/>
                    <a:pt x="280" y="15"/>
                  </a:cubicBezTo>
                  <a:cubicBezTo>
                    <a:pt x="280" y="23"/>
                    <a:pt x="273" y="29"/>
                    <a:pt x="265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4" name="Google Shape;1174;p138"/>
          <p:cNvSpPr/>
          <p:nvPr/>
        </p:nvSpPr>
        <p:spPr>
          <a:xfrm>
            <a:off x="7205242" y="2357648"/>
            <a:ext cx="1359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E2E solution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From MBD proposal to Approval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38"/>
          <p:cNvSpPr/>
          <p:nvPr/>
        </p:nvSpPr>
        <p:spPr>
          <a:xfrm>
            <a:off x="2049632" y="1756514"/>
            <a:ext cx="3874200" cy="2016900"/>
          </a:xfrm>
          <a:prstGeom prst="roundRect">
            <a:avLst>
              <a:gd fmla="val 16667" name="adj"/>
            </a:avLst>
          </a:prstGeom>
          <a:solidFill>
            <a:schemeClr val="dk2">
              <a:alpha val="8705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D5E3FF"/>
                </a:solidFill>
                <a:latin typeface="Arial"/>
                <a:ea typeface="Arial"/>
                <a:cs typeface="Arial"/>
                <a:sym typeface="Arial"/>
              </a:rPr>
              <a:t>Change Processes</a:t>
            </a:r>
            <a:endParaRPr b="1" i="0" sz="1400" u="none" cap="none" strike="noStrike">
              <a:solidFill>
                <a:srgbClr val="D5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6" name="Google Shape;1176;p138"/>
          <p:cNvGrpSpPr/>
          <p:nvPr/>
        </p:nvGrpSpPr>
        <p:grpSpPr>
          <a:xfrm>
            <a:off x="2059061" y="1756290"/>
            <a:ext cx="560146" cy="560146"/>
            <a:chOff x="266" y="1933"/>
            <a:chExt cx="227" cy="227"/>
          </a:xfrm>
        </p:grpSpPr>
        <p:sp>
          <p:nvSpPr>
            <p:cNvPr id="1177" name="Google Shape;1177;p138"/>
            <p:cNvSpPr/>
            <p:nvPr/>
          </p:nvSpPr>
          <p:spPr>
            <a:xfrm>
              <a:off x="266" y="1933"/>
              <a:ext cx="227" cy="227"/>
            </a:xfrm>
            <a:custGeom>
              <a:rect b="b" l="l" r="r" t="t"/>
              <a:pathLst>
                <a:path extrusionOk="0" h="1618" w="1618">
                  <a:moveTo>
                    <a:pt x="809" y="1618"/>
                  </a:moveTo>
                  <a:cubicBezTo>
                    <a:pt x="363" y="1618"/>
                    <a:pt x="0" y="1255"/>
                    <a:pt x="0" y="809"/>
                  </a:cubicBezTo>
                  <a:cubicBezTo>
                    <a:pt x="0" y="363"/>
                    <a:pt x="363" y="0"/>
                    <a:pt x="809" y="0"/>
                  </a:cubicBezTo>
                  <a:cubicBezTo>
                    <a:pt x="1255" y="0"/>
                    <a:pt x="1618" y="363"/>
                    <a:pt x="1618" y="809"/>
                  </a:cubicBezTo>
                  <a:cubicBezTo>
                    <a:pt x="1618" y="1255"/>
                    <a:pt x="1255" y="1618"/>
                    <a:pt x="809" y="1618"/>
                  </a:cubicBezTo>
                  <a:close/>
                  <a:moveTo>
                    <a:pt x="809" y="34"/>
                  </a:moveTo>
                  <a:cubicBezTo>
                    <a:pt x="382" y="34"/>
                    <a:pt x="34" y="382"/>
                    <a:pt x="34" y="809"/>
                  </a:cubicBezTo>
                  <a:cubicBezTo>
                    <a:pt x="34" y="1236"/>
                    <a:pt x="382" y="1584"/>
                    <a:pt x="809" y="1584"/>
                  </a:cubicBezTo>
                  <a:cubicBezTo>
                    <a:pt x="1237" y="1584"/>
                    <a:pt x="1584" y="1236"/>
                    <a:pt x="1584" y="809"/>
                  </a:cubicBezTo>
                  <a:cubicBezTo>
                    <a:pt x="1584" y="382"/>
                    <a:pt x="1237" y="34"/>
                    <a:pt x="80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8"/>
            <p:cNvSpPr/>
            <p:nvPr/>
          </p:nvSpPr>
          <p:spPr>
            <a:xfrm>
              <a:off x="305" y="2006"/>
              <a:ext cx="114" cy="114"/>
            </a:xfrm>
            <a:custGeom>
              <a:rect b="b" l="l" r="r" t="t"/>
              <a:pathLst>
                <a:path extrusionOk="0" h="813" w="814">
                  <a:moveTo>
                    <a:pt x="408" y="813"/>
                  </a:moveTo>
                  <a:cubicBezTo>
                    <a:pt x="381" y="813"/>
                    <a:pt x="351" y="809"/>
                    <a:pt x="318" y="802"/>
                  </a:cubicBezTo>
                  <a:cubicBezTo>
                    <a:pt x="311" y="801"/>
                    <a:pt x="306" y="795"/>
                    <a:pt x="305" y="788"/>
                  </a:cubicBezTo>
                  <a:cubicBezTo>
                    <a:pt x="302" y="761"/>
                    <a:pt x="301" y="735"/>
                    <a:pt x="301" y="708"/>
                  </a:cubicBezTo>
                  <a:cubicBezTo>
                    <a:pt x="291" y="705"/>
                    <a:pt x="282" y="701"/>
                    <a:pt x="272" y="696"/>
                  </a:cubicBezTo>
                  <a:cubicBezTo>
                    <a:pt x="263" y="692"/>
                    <a:pt x="254" y="687"/>
                    <a:pt x="246" y="683"/>
                  </a:cubicBezTo>
                  <a:cubicBezTo>
                    <a:pt x="226" y="700"/>
                    <a:pt x="205" y="717"/>
                    <a:pt x="183" y="731"/>
                  </a:cubicBezTo>
                  <a:cubicBezTo>
                    <a:pt x="177" y="735"/>
                    <a:pt x="170" y="735"/>
                    <a:pt x="164" y="731"/>
                  </a:cubicBezTo>
                  <a:cubicBezTo>
                    <a:pt x="137" y="711"/>
                    <a:pt x="111" y="685"/>
                    <a:pt x="84" y="651"/>
                  </a:cubicBezTo>
                  <a:cubicBezTo>
                    <a:pt x="79" y="645"/>
                    <a:pt x="79" y="637"/>
                    <a:pt x="83" y="631"/>
                  </a:cubicBezTo>
                  <a:cubicBezTo>
                    <a:pt x="98" y="609"/>
                    <a:pt x="115" y="587"/>
                    <a:pt x="131" y="568"/>
                  </a:cubicBezTo>
                  <a:cubicBezTo>
                    <a:pt x="126" y="559"/>
                    <a:pt x="121" y="550"/>
                    <a:pt x="117" y="541"/>
                  </a:cubicBezTo>
                  <a:cubicBezTo>
                    <a:pt x="113" y="531"/>
                    <a:pt x="109" y="522"/>
                    <a:pt x="106" y="513"/>
                  </a:cubicBezTo>
                  <a:cubicBezTo>
                    <a:pt x="79" y="514"/>
                    <a:pt x="53" y="513"/>
                    <a:pt x="27" y="510"/>
                  </a:cubicBezTo>
                  <a:cubicBezTo>
                    <a:pt x="20" y="509"/>
                    <a:pt x="14" y="504"/>
                    <a:pt x="12" y="497"/>
                  </a:cubicBezTo>
                  <a:cubicBezTo>
                    <a:pt x="3" y="461"/>
                    <a:pt x="0" y="424"/>
                    <a:pt x="2" y="384"/>
                  </a:cubicBezTo>
                  <a:cubicBezTo>
                    <a:pt x="2" y="377"/>
                    <a:pt x="7" y="371"/>
                    <a:pt x="14" y="369"/>
                  </a:cubicBezTo>
                  <a:cubicBezTo>
                    <a:pt x="43" y="361"/>
                    <a:pt x="68" y="355"/>
                    <a:pt x="92" y="352"/>
                  </a:cubicBezTo>
                  <a:cubicBezTo>
                    <a:pt x="93" y="341"/>
                    <a:pt x="95" y="331"/>
                    <a:pt x="98" y="322"/>
                  </a:cubicBezTo>
                  <a:cubicBezTo>
                    <a:pt x="100" y="313"/>
                    <a:pt x="104" y="303"/>
                    <a:pt x="107" y="293"/>
                  </a:cubicBezTo>
                  <a:cubicBezTo>
                    <a:pt x="87" y="277"/>
                    <a:pt x="68" y="260"/>
                    <a:pt x="49" y="239"/>
                  </a:cubicBezTo>
                  <a:cubicBezTo>
                    <a:pt x="44" y="234"/>
                    <a:pt x="43" y="226"/>
                    <a:pt x="46" y="220"/>
                  </a:cubicBezTo>
                  <a:cubicBezTo>
                    <a:pt x="63" y="186"/>
                    <a:pt x="85" y="155"/>
                    <a:pt x="111" y="128"/>
                  </a:cubicBezTo>
                  <a:cubicBezTo>
                    <a:pt x="115" y="123"/>
                    <a:pt x="123" y="121"/>
                    <a:pt x="130" y="124"/>
                  </a:cubicBezTo>
                  <a:cubicBezTo>
                    <a:pt x="155" y="135"/>
                    <a:pt x="178" y="147"/>
                    <a:pt x="200" y="160"/>
                  </a:cubicBezTo>
                  <a:cubicBezTo>
                    <a:pt x="208" y="154"/>
                    <a:pt x="216" y="147"/>
                    <a:pt x="225" y="141"/>
                  </a:cubicBezTo>
                  <a:cubicBezTo>
                    <a:pt x="232" y="136"/>
                    <a:pt x="241" y="131"/>
                    <a:pt x="250" y="126"/>
                  </a:cubicBezTo>
                  <a:cubicBezTo>
                    <a:pt x="245" y="101"/>
                    <a:pt x="241" y="75"/>
                    <a:pt x="240" y="47"/>
                  </a:cubicBezTo>
                  <a:cubicBezTo>
                    <a:pt x="239" y="40"/>
                    <a:pt x="243" y="33"/>
                    <a:pt x="250" y="30"/>
                  </a:cubicBezTo>
                  <a:cubicBezTo>
                    <a:pt x="286" y="15"/>
                    <a:pt x="323" y="5"/>
                    <a:pt x="359" y="1"/>
                  </a:cubicBezTo>
                  <a:cubicBezTo>
                    <a:pt x="366" y="0"/>
                    <a:pt x="373" y="4"/>
                    <a:pt x="376" y="10"/>
                  </a:cubicBezTo>
                  <a:cubicBezTo>
                    <a:pt x="388" y="34"/>
                    <a:pt x="398" y="59"/>
                    <a:pt x="406" y="83"/>
                  </a:cubicBezTo>
                  <a:cubicBezTo>
                    <a:pt x="416" y="83"/>
                    <a:pt x="426" y="84"/>
                    <a:pt x="437" y="85"/>
                  </a:cubicBezTo>
                  <a:cubicBezTo>
                    <a:pt x="446" y="85"/>
                    <a:pt x="456" y="87"/>
                    <a:pt x="466" y="89"/>
                  </a:cubicBezTo>
                  <a:cubicBezTo>
                    <a:pt x="479" y="66"/>
                    <a:pt x="493" y="44"/>
                    <a:pt x="509" y="22"/>
                  </a:cubicBezTo>
                  <a:cubicBezTo>
                    <a:pt x="514" y="16"/>
                    <a:pt x="521" y="13"/>
                    <a:pt x="528" y="16"/>
                  </a:cubicBezTo>
                  <a:cubicBezTo>
                    <a:pt x="571" y="30"/>
                    <a:pt x="603" y="45"/>
                    <a:pt x="630" y="64"/>
                  </a:cubicBezTo>
                  <a:cubicBezTo>
                    <a:pt x="636" y="68"/>
                    <a:pt x="639" y="75"/>
                    <a:pt x="637" y="82"/>
                  </a:cubicBezTo>
                  <a:cubicBezTo>
                    <a:pt x="631" y="107"/>
                    <a:pt x="623" y="132"/>
                    <a:pt x="614" y="157"/>
                  </a:cubicBezTo>
                  <a:cubicBezTo>
                    <a:pt x="621" y="163"/>
                    <a:pt x="628" y="170"/>
                    <a:pt x="636" y="177"/>
                  </a:cubicBezTo>
                  <a:cubicBezTo>
                    <a:pt x="643" y="184"/>
                    <a:pt x="650" y="192"/>
                    <a:pt x="656" y="200"/>
                  </a:cubicBezTo>
                  <a:cubicBezTo>
                    <a:pt x="681" y="190"/>
                    <a:pt x="706" y="182"/>
                    <a:pt x="732" y="176"/>
                  </a:cubicBezTo>
                  <a:cubicBezTo>
                    <a:pt x="739" y="174"/>
                    <a:pt x="747" y="177"/>
                    <a:pt x="751" y="183"/>
                  </a:cubicBezTo>
                  <a:cubicBezTo>
                    <a:pt x="774" y="221"/>
                    <a:pt x="789" y="254"/>
                    <a:pt x="798" y="286"/>
                  </a:cubicBezTo>
                  <a:cubicBezTo>
                    <a:pt x="800" y="293"/>
                    <a:pt x="798" y="300"/>
                    <a:pt x="792" y="304"/>
                  </a:cubicBezTo>
                  <a:cubicBezTo>
                    <a:pt x="772" y="319"/>
                    <a:pt x="749" y="334"/>
                    <a:pt x="725" y="347"/>
                  </a:cubicBezTo>
                  <a:cubicBezTo>
                    <a:pt x="726" y="354"/>
                    <a:pt x="727" y="361"/>
                    <a:pt x="728" y="368"/>
                  </a:cubicBezTo>
                  <a:cubicBezTo>
                    <a:pt x="730" y="387"/>
                    <a:pt x="730" y="387"/>
                    <a:pt x="730" y="387"/>
                  </a:cubicBezTo>
                  <a:cubicBezTo>
                    <a:pt x="730" y="394"/>
                    <a:pt x="731" y="400"/>
                    <a:pt x="731" y="407"/>
                  </a:cubicBezTo>
                  <a:cubicBezTo>
                    <a:pt x="756" y="416"/>
                    <a:pt x="781" y="426"/>
                    <a:pt x="804" y="437"/>
                  </a:cubicBezTo>
                  <a:cubicBezTo>
                    <a:pt x="810" y="441"/>
                    <a:pt x="814" y="448"/>
                    <a:pt x="813" y="455"/>
                  </a:cubicBezTo>
                  <a:cubicBezTo>
                    <a:pt x="809" y="492"/>
                    <a:pt x="799" y="528"/>
                    <a:pt x="784" y="564"/>
                  </a:cubicBezTo>
                  <a:cubicBezTo>
                    <a:pt x="781" y="570"/>
                    <a:pt x="774" y="575"/>
                    <a:pt x="767" y="574"/>
                  </a:cubicBezTo>
                  <a:cubicBezTo>
                    <a:pt x="742" y="573"/>
                    <a:pt x="715" y="569"/>
                    <a:pt x="689" y="564"/>
                  </a:cubicBezTo>
                  <a:cubicBezTo>
                    <a:pt x="686" y="568"/>
                    <a:pt x="683" y="573"/>
                    <a:pt x="681" y="577"/>
                  </a:cubicBezTo>
                  <a:cubicBezTo>
                    <a:pt x="678" y="581"/>
                    <a:pt x="676" y="584"/>
                    <a:pt x="673" y="588"/>
                  </a:cubicBezTo>
                  <a:cubicBezTo>
                    <a:pt x="673" y="589"/>
                    <a:pt x="672" y="590"/>
                    <a:pt x="672" y="591"/>
                  </a:cubicBezTo>
                  <a:cubicBezTo>
                    <a:pt x="669" y="594"/>
                    <a:pt x="666" y="598"/>
                    <a:pt x="664" y="601"/>
                  </a:cubicBezTo>
                  <a:cubicBezTo>
                    <a:pt x="661" y="605"/>
                    <a:pt x="657" y="609"/>
                    <a:pt x="654" y="613"/>
                  </a:cubicBezTo>
                  <a:cubicBezTo>
                    <a:pt x="668" y="636"/>
                    <a:pt x="680" y="660"/>
                    <a:pt x="691" y="684"/>
                  </a:cubicBezTo>
                  <a:cubicBezTo>
                    <a:pt x="694" y="691"/>
                    <a:pt x="692" y="698"/>
                    <a:pt x="687" y="703"/>
                  </a:cubicBezTo>
                  <a:cubicBezTo>
                    <a:pt x="658" y="729"/>
                    <a:pt x="627" y="751"/>
                    <a:pt x="594" y="768"/>
                  </a:cubicBezTo>
                  <a:cubicBezTo>
                    <a:pt x="588" y="771"/>
                    <a:pt x="580" y="770"/>
                    <a:pt x="575" y="765"/>
                  </a:cubicBezTo>
                  <a:cubicBezTo>
                    <a:pt x="556" y="747"/>
                    <a:pt x="538" y="727"/>
                    <a:pt x="521" y="707"/>
                  </a:cubicBezTo>
                  <a:cubicBezTo>
                    <a:pt x="515" y="709"/>
                    <a:pt x="509" y="711"/>
                    <a:pt x="503" y="713"/>
                  </a:cubicBezTo>
                  <a:cubicBezTo>
                    <a:pt x="485" y="718"/>
                    <a:pt x="485" y="718"/>
                    <a:pt x="485" y="718"/>
                  </a:cubicBezTo>
                  <a:cubicBezTo>
                    <a:pt x="477" y="719"/>
                    <a:pt x="470" y="721"/>
                    <a:pt x="463" y="722"/>
                  </a:cubicBezTo>
                  <a:cubicBezTo>
                    <a:pt x="459" y="749"/>
                    <a:pt x="453" y="775"/>
                    <a:pt x="446" y="800"/>
                  </a:cubicBezTo>
                  <a:cubicBezTo>
                    <a:pt x="444" y="806"/>
                    <a:pt x="438" y="811"/>
                    <a:pt x="431" y="812"/>
                  </a:cubicBezTo>
                  <a:cubicBezTo>
                    <a:pt x="423" y="812"/>
                    <a:pt x="415" y="813"/>
                    <a:pt x="408" y="813"/>
                  </a:cubicBezTo>
                  <a:close/>
                  <a:moveTo>
                    <a:pt x="337" y="772"/>
                  </a:moveTo>
                  <a:cubicBezTo>
                    <a:pt x="367" y="777"/>
                    <a:pt x="392" y="779"/>
                    <a:pt x="416" y="779"/>
                  </a:cubicBezTo>
                  <a:cubicBezTo>
                    <a:pt x="423" y="755"/>
                    <a:pt x="428" y="731"/>
                    <a:pt x="431" y="705"/>
                  </a:cubicBezTo>
                  <a:cubicBezTo>
                    <a:pt x="432" y="697"/>
                    <a:pt x="438" y="691"/>
                    <a:pt x="446" y="690"/>
                  </a:cubicBezTo>
                  <a:cubicBezTo>
                    <a:pt x="457" y="689"/>
                    <a:pt x="467" y="687"/>
                    <a:pt x="477" y="685"/>
                  </a:cubicBezTo>
                  <a:cubicBezTo>
                    <a:pt x="493" y="680"/>
                    <a:pt x="493" y="680"/>
                    <a:pt x="493" y="680"/>
                  </a:cubicBezTo>
                  <a:cubicBezTo>
                    <a:pt x="502" y="677"/>
                    <a:pt x="511" y="675"/>
                    <a:pt x="519" y="671"/>
                  </a:cubicBezTo>
                  <a:cubicBezTo>
                    <a:pt x="526" y="667"/>
                    <a:pt x="535" y="669"/>
                    <a:pt x="540" y="676"/>
                  </a:cubicBezTo>
                  <a:cubicBezTo>
                    <a:pt x="555" y="696"/>
                    <a:pt x="572" y="715"/>
                    <a:pt x="590" y="732"/>
                  </a:cubicBezTo>
                  <a:cubicBezTo>
                    <a:pt x="612" y="719"/>
                    <a:pt x="634" y="704"/>
                    <a:pt x="655" y="686"/>
                  </a:cubicBezTo>
                  <a:cubicBezTo>
                    <a:pt x="644" y="664"/>
                    <a:pt x="632" y="642"/>
                    <a:pt x="619" y="620"/>
                  </a:cubicBezTo>
                  <a:cubicBezTo>
                    <a:pt x="614" y="614"/>
                    <a:pt x="615" y="605"/>
                    <a:pt x="621" y="599"/>
                  </a:cubicBezTo>
                  <a:cubicBezTo>
                    <a:pt x="627" y="594"/>
                    <a:pt x="632" y="587"/>
                    <a:pt x="636" y="581"/>
                  </a:cubicBezTo>
                  <a:cubicBezTo>
                    <a:pt x="639" y="577"/>
                    <a:pt x="642" y="574"/>
                    <a:pt x="645" y="570"/>
                  </a:cubicBezTo>
                  <a:cubicBezTo>
                    <a:pt x="647" y="566"/>
                    <a:pt x="650" y="562"/>
                    <a:pt x="652" y="558"/>
                  </a:cubicBezTo>
                  <a:cubicBezTo>
                    <a:pt x="656" y="552"/>
                    <a:pt x="661" y="545"/>
                    <a:pt x="664" y="538"/>
                  </a:cubicBezTo>
                  <a:cubicBezTo>
                    <a:pt x="667" y="530"/>
                    <a:pt x="675" y="526"/>
                    <a:pt x="683" y="528"/>
                  </a:cubicBezTo>
                  <a:cubicBezTo>
                    <a:pt x="708" y="533"/>
                    <a:pt x="733" y="537"/>
                    <a:pt x="757" y="539"/>
                  </a:cubicBezTo>
                  <a:cubicBezTo>
                    <a:pt x="767" y="514"/>
                    <a:pt x="774" y="488"/>
                    <a:pt x="778" y="463"/>
                  </a:cubicBezTo>
                  <a:cubicBezTo>
                    <a:pt x="756" y="452"/>
                    <a:pt x="732" y="443"/>
                    <a:pt x="708" y="435"/>
                  </a:cubicBezTo>
                  <a:cubicBezTo>
                    <a:pt x="700" y="433"/>
                    <a:pt x="696" y="426"/>
                    <a:pt x="696" y="418"/>
                  </a:cubicBezTo>
                  <a:cubicBezTo>
                    <a:pt x="697" y="408"/>
                    <a:pt x="696" y="398"/>
                    <a:pt x="696" y="38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693" y="362"/>
                    <a:pt x="692" y="352"/>
                    <a:pt x="689" y="342"/>
                  </a:cubicBezTo>
                  <a:cubicBezTo>
                    <a:pt x="687" y="335"/>
                    <a:pt x="691" y="327"/>
                    <a:pt x="698" y="323"/>
                  </a:cubicBezTo>
                  <a:cubicBezTo>
                    <a:pt x="721" y="311"/>
                    <a:pt x="743" y="298"/>
                    <a:pt x="762" y="284"/>
                  </a:cubicBezTo>
                  <a:cubicBezTo>
                    <a:pt x="755" y="261"/>
                    <a:pt x="744" y="238"/>
                    <a:pt x="728" y="212"/>
                  </a:cubicBezTo>
                  <a:cubicBezTo>
                    <a:pt x="704" y="219"/>
                    <a:pt x="680" y="227"/>
                    <a:pt x="657" y="236"/>
                  </a:cubicBezTo>
                  <a:cubicBezTo>
                    <a:pt x="651" y="239"/>
                    <a:pt x="643" y="237"/>
                    <a:pt x="638" y="231"/>
                  </a:cubicBezTo>
                  <a:cubicBezTo>
                    <a:pt x="630" y="222"/>
                    <a:pt x="630" y="222"/>
                    <a:pt x="630" y="222"/>
                  </a:cubicBezTo>
                  <a:cubicBezTo>
                    <a:pt x="625" y="215"/>
                    <a:pt x="619" y="208"/>
                    <a:pt x="613" y="202"/>
                  </a:cubicBezTo>
                  <a:cubicBezTo>
                    <a:pt x="602" y="191"/>
                    <a:pt x="592" y="183"/>
                    <a:pt x="583" y="177"/>
                  </a:cubicBezTo>
                  <a:cubicBezTo>
                    <a:pt x="577" y="172"/>
                    <a:pt x="574" y="164"/>
                    <a:pt x="577" y="156"/>
                  </a:cubicBezTo>
                  <a:cubicBezTo>
                    <a:pt x="587" y="133"/>
                    <a:pt x="595" y="109"/>
                    <a:pt x="601" y="85"/>
                  </a:cubicBezTo>
                  <a:cubicBezTo>
                    <a:pt x="581" y="73"/>
                    <a:pt x="558" y="62"/>
                    <a:pt x="530" y="52"/>
                  </a:cubicBezTo>
                  <a:cubicBezTo>
                    <a:pt x="515" y="73"/>
                    <a:pt x="502" y="94"/>
                    <a:pt x="490" y="116"/>
                  </a:cubicBezTo>
                  <a:cubicBezTo>
                    <a:pt x="487" y="122"/>
                    <a:pt x="480" y="126"/>
                    <a:pt x="472" y="124"/>
                  </a:cubicBezTo>
                  <a:cubicBezTo>
                    <a:pt x="465" y="123"/>
                    <a:pt x="465" y="123"/>
                    <a:pt x="465" y="123"/>
                  </a:cubicBezTo>
                  <a:cubicBezTo>
                    <a:pt x="455" y="121"/>
                    <a:pt x="445" y="119"/>
                    <a:pt x="434" y="119"/>
                  </a:cubicBezTo>
                  <a:cubicBezTo>
                    <a:pt x="420" y="117"/>
                    <a:pt x="407" y="117"/>
                    <a:pt x="395" y="118"/>
                  </a:cubicBezTo>
                  <a:cubicBezTo>
                    <a:pt x="387" y="119"/>
                    <a:pt x="381" y="113"/>
                    <a:pt x="378" y="106"/>
                  </a:cubicBezTo>
                  <a:cubicBezTo>
                    <a:pt x="371" y="83"/>
                    <a:pt x="361" y="59"/>
                    <a:pt x="351" y="36"/>
                  </a:cubicBezTo>
                  <a:cubicBezTo>
                    <a:pt x="326" y="40"/>
                    <a:pt x="300" y="47"/>
                    <a:pt x="274" y="57"/>
                  </a:cubicBezTo>
                  <a:cubicBezTo>
                    <a:pt x="277" y="83"/>
                    <a:pt x="280" y="107"/>
                    <a:pt x="285" y="131"/>
                  </a:cubicBezTo>
                  <a:cubicBezTo>
                    <a:pt x="287" y="138"/>
                    <a:pt x="284" y="146"/>
                    <a:pt x="277" y="149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2" y="158"/>
                    <a:pt x="253" y="163"/>
                    <a:pt x="244" y="169"/>
                  </a:cubicBezTo>
                  <a:cubicBezTo>
                    <a:pt x="235" y="175"/>
                    <a:pt x="227" y="182"/>
                    <a:pt x="220" y="189"/>
                  </a:cubicBezTo>
                  <a:cubicBezTo>
                    <a:pt x="213" y="194"/>
                    <a:pt x="213" y="194"/>
                    <a:pt x="213" y="194"/>
                  </a:cubicBezTo>
                  <a:cubicBezTo>
                    <a:pt x="207" y="199"/>
                    <a:pt x="199" y="199"/>
                    <a:pt x="193" y="196"/>
                  </a:cubicBezTo>
                  <a:cubicBezTo>
                    <a:pt x="172" y="183"/>
                    <a:pt x="151" y="171"/>
                    <a:pt x="127" y="160"/>
                  </a:cubicBezTo>
                  <a:cubicBezTo>
                    <a:pt x="110" y="180"/>
                    <a:pt x="95" y="202"/>
                    <a:pt x="82" y="225"/>
                  </a:cubicBezTo>
                  <a:cubicBezTo>
                    <a:pt x="100" y="243"/>
                    <a:pt x="119" y="260"/>
                    <a:pt x="138" y="274"/>
                  </a:cubicBezTo>
                  <a:cubicBezTo>
                    <a:pt x="144" y="279"/>
                    <a:pt x="146" y="287"/>
                    <a:pt x="143" y="294"/>
                  </a:cubicBezTo>
                  <a:cubicBezTo>
                    <a:pt x="140" y="302"/>
                    <a:pt x="140" y="302"/>
                    <a:pt x="140" y="302"/>
                  </a:cubicBezTo>
                  <a:cubicBezTo>
                    <a:pt x="137" y="312"/>
                    <a:pt x="133" y="321"/>
                    <a:pt x="131" y="330"/>
                  </a:cubicBezTo>
                  <a:cubicBezTo>
                    <a:pt x="127" y="343"/>
                    <a:pt x="125" y="355"/>
                    <a:pt x="124" y="368"/>
                  </a:cubicBezTo>
                  <a:cubicBezTo>
                    <a:pt x="122" y="375"/>
                    <a:pt x="116" y="382"/>
                    <a:pt x="109" y="383"/>
                  </a:cubicBezTo>
                  <a:cubicBezTo>
                    <a:pt x="86" y="387"/>
                    <a:pt x="62" y="391"/>
                    <a:pt x="36" y="398"/>
                  </a:cubicBezTo>
                  <a:cubicBezTo>
                    <a:pt x="35" y="426"/>
                    <a:pt x="37" y="452"/>
                    <a:pt x="42" y="477"/>
                  </a:cubicBezTo>
                  <a:cubicBezTo>
                    <a:pt x="67" y="479"/>
                    <a:pt x="92" y="480"/>
                    <a:pt x="117" y="479"/>
                  </a:cubicBezTo>
                  <a:cubicBezTo>
                    <a:pt x="125" y="480"/>
                    <a:pt x="132" y="484"/>
                    <a:pt x="134" y="491"/>
                  </a:cubicBezTo>
                  <a:cubicBezTo>
                    <a:pt x="138" y="502"/>
                    <a:pt x="142" y="514"/>
                    <a:pt x="148" y="527"/>
                  </a:cubicBezTo>
                  <a:cubicBezTo>
                    <a:pt x="153" y="537"/>
                    <a:pt x="158" y="547"/>
                    <a:pt x="164" y="556"/>
                  </a:cubicBezTo>
                  <a:cubicBezTo>
                    <a:pt x="167" y="561"/>
                    <a:pt x="167" y="561"/>
                    <a:pt x="167" y="561"/>
                  </a:cubicBezTo>
                  <a:cubicBezTo>
                    <a:pt x="171" y="568"/>
                    <a:pt x="170" y="576"/>
                    <a:pt x="165" y="581"/>
                  </a:cubicBezTo>
                  <a:cubicBezTo>
                    <a:pt x="149" y="599"/>
                    <a:pt x="133" y="619"/>
                    <a:pt x="118" y="640"/>
                  </a:cubicBezTo>
                  <a:cubicBezTo>
                    <a:pt x="137" y="663"/>
                    <a:pt x="156" y="681"/>
                    <a:pt x="174" y="696"/>
                  </a:cubicBezTo>
                  <a:cubicBezTo>
                    <a:pt x="195" y="682"/>
                    <a:pt x="214" y="666"/>
                    <a:pt x="233" y="649"/>
                  </a:cubicBezTo>
                  <a:cubicBezTo>
                    <a:pt x="239" y="644"/>
                    <a:pt x="248" y="643"/>
                    <a:pt x="254" y="647"/>
                  </a:cubicBezTo>
                  <a:cubicBezTo>
                    <a:pt x="263" y="654"/>
                    <a:pt x="274" y="659"/>
                    <a:pt x="287" y="666"/>
                  </a:cubicBezTo>
                  <a:cubicBezTo>
                    <a:pt x="297" y="671"/>
                    <a:pt x="306" y="674"/>
                    <a:pt x="315" y="677"/>
                  </a:cubicBezTo>
                  <a:cubicBezTo>
                    <a:pt x="324" y="680"/>
                    <a:pt x="324" y="680"/>
                    <a:pt x="324" y="680"/>
                  </a:cubicBezTo>
                  <a:cubicBezTo>
                    <a:pt x="331" y="683"/>
                    <a:pt x="335" y="689"/>
                    <a:pt x="335" y="697"/>
                  </a:cubicBezTo>
                  <a:cubicBezTo>
                    <a:pt x="334" y="722"/>
                    <a:pt x="335" y="747"/>
                    <a:pt x="337" y="772"/>
                  </a:cubicBezTo>
                  <a:close/>
                  <a:moveTo>
                    <a:pt x="659" y="580"/>
                  </a:moveTo>
                  <a:cubicBezTo>
                    <a:pt x="659" y="580"/>
                    <a:pt x="659" y="580"/>
                    <a:pt x="659" y="5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8"/>
            <p:cNvSpPr/>
            <p:nvPr/>
          </p:nvSpPr>
          <p:spPr>
            <a:xfrm>
              <a:off x="397" y="1981"/>
              <a:ext cx="49" cy="48"/>
            </a:xfrm>
            <a:custGeom>
              <a:rect b="b" l="l" r="r" t="t"/>
              <a:pathLst>
                <a:path extrusionOk="0" h="344" w="345">
                  <a:moveTo>
                    <a:pt x="174" y="344"/>
                  </a:moveTo>
                  <a:cubicBezTo>
                    <a:pt x="169" y="344"/>
                    <a:pt x="165" y="344"/>
                    <a:pt x="161" y="343"/>
                  </a:cubicBezTo>
                  <a:cubicBezTo>
                    <a:pt x="155" y="343"/>
                    <a:pt x="149" y="339"/>
                    <a:pt x="147" y="333"/>
                  </a:cubicBezTo>
                  <a:cubicBezTo>
                    <a:pt x="143" y="324"/>
                    <a:pt x="141" y="315"/>
                    <a:pt x="138" y="305"/>
                  </a:cubicBezTo>
                  <a:cubicBezTo>
                    <a:pt x="134" y="304"/>
                    <a:pt x="131" y="303"/>
                    <a:pt x="127" y="302"/>
                  </a:cubicBezTo>
                  <a:cubicBezTo>
                    <a:pt x="116" y="297"/>
                    <a:pt x="116" y="297"/>
                    <a:pt x="116" y="297"/>
                  </a:cubicBezTo>
                  <a:cubicBezTo>
                    <a:pt x="109" y="303"/>
                    <a:pt x="101" y="308"/>
                    <a:pt x="93" y="313"/>
                  </a:cubicBezTo>
                  <a:cubicBezTo>
                    <a:pt x="87" y="316"/>
                    <a:pt x="80" y="316"/>
                    <a:pt x="75" y="313"/>
                  </a:cubicBezTo>
                  <a:cubicBezTo>
                    <a:pt x="59" y="302"/>
                    <a:pt x="44" y="287"/>
                    <a:pt x="32" y="269"/>
                  </a:cubicBezTo>
                  <a:cubicBezTo>
                    <a:pt x="28" y="263"/>
                    <a:pt x="28" y="256"/>
                    <a:pt x="31" y="250"/>
                  </a:cubicBezTo>
                  <a:cubicBezTo>
                    <a:pt x="36" y="242"/>
                    <a:pt x="41" y="235"/>
                    <a:pt x="47" y="227"/>
                  </a:cubicBezTo>
                  <a:cubicBezTo>
                    <a:pt x="47" y="226"/>
                    <a:pt x="46" y="225"/>
                    <a:pt x="46" y="223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1" y="213"/>
                    <a:pt x="40" y="209"/>
                    <a:pt x="39" y="205"/>
                  </a:cubicBezTo>
                  <a:cubicBezTo>
                    <a:pt x="29" y="203"/>
                    <a:pt x="20" y="200"/>
                    <a:pt x="12" y="196"/>
                  </a:cubicBezTo>
                  <a:cubicBezTo>
                    <a:pt x="6" y="194"/>
                    <a:pt x="2" y="188"/>
                    <a:pt x="1" y="181"/>
                  </a:cubicBezTo>
                  <a:cubicBezTo>
                    <a:pt x="0" y="161"/>
                    <a:pt x="3" y="141"/>
                    <a:pt x="9" y="121"/>
                  </a:cubicBezTo>
                  <a:cubicBezTo>
                    <a:pt x="11" y="115"/>
                    <a:pt x="16" y="110"/>
                    <a:pt x="23" y="109"/>
                  </a:cubicBezTo>
                  <a:cubicBezTo>
                    <a:pt x="31" y="108"/>
                    <a:pt x="40" y="107"/>
                    <a:pt x="51" y="107"/>
                  </a:cubicBezTo>
                  <a:cubicBezTo>
                    <a:pt x="53" y="104"/>
                    <a:pt x="55" y="99"/>
                    <a:pt x="59" y="95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2" y="90"/>
                    <a:pt x="63" y="89"/>
                    <a:pt x="64" y="87"/>
                  </a:cubicBezTo>
                  <a:cubicBezTo>
                    <a:pt x="60" y="79"/>
                    <a:pt x="57" y="70"/>
                    <a:pt x="54" y="61"/>
                  </a:cubicBezTo>
                  <a:cubicBezTo>
                    <a:pt x="52" y="55"/>
                    <a:pt x="53" y="48"/>
                    <a:pt x="58" y="43"/>
                  </a:cubicBezTo>
                  <a:cubicBezTo>
                    <a:pt x="75" y="29"/>
                    <a:pt x="92" y="18"/>
                    <a:pt x="111" y="11"/>
                  </a:cubicBezTo>
                  <a:cubicBezTo>
                    <a:pt x="117" y="9"/>
                    <a:pt x="124" y="10"/>
                    <a:pt x="129" y="15"/>
                  </a:cubicBezTo>
                  <a:cubicBezTo>
                    <a:pt x="135" y="22"/>
                    <a:pt x="142" y="29"/>
                    <a:pt x="148" y="36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63" y="33"/>
                    <a:pt x="167" y="33"/>
                    <a:pt x="171" y="33"/>
                  </a:cubicBezTo>
                  <a:cubicBezTo>
                    <a:pt x="175" y="25"/>
                    <a:pt x="180" y="16"/>
                    <a:pt x="185" y="9"/>
                  </a:cubicBezTo>
                  <a:cubicBezTo>
                    <a:pt x="189" y="3"/>
                    <a:pt x="195" y="0"/>
                    <a:pt x="202" y="1"/>
                  </a:cubicBezTo>
                  <a:cubicBezTo>
                    <a:pt x="220" y="4"/>
                    <a:pt x="239" y="11"/>
                    <a:pt x="259" y="21"/>
                  </a:cubicBezTo>
                  <a:cubicBezTo>
                    <a:pt x="266" y="25"/>
                    <a:pt x="269" y="32"/>
                    <a:pt x="268" y="38"/>
                  </a:cubicBezTo>
                  <a:cubicBezTo>
                    <a:pt x="267" y="48"/>
                    <a:pt x="266" y="57"/>
                    <a:pt x="264" y="66"/>
                  </a:cubicBezTo>
                  <a:cubicBezTo>
                    <a:pt x="267" y="69"/>
                    <a:pt x="270" y="72"/>
                    <a:pt x="273" y="75"/>
                  </a:cubicBezTo>
                  <a:cubicBezTo>
                    <a:pt x="276" y="78"/>
                    <a:pt x="278" y="81"/>
                    <a:pt x="280" y="83"/>
                  </a:cubicBezTo>
                  <a:cubicBezTo>
                    <a:pt x="289" y="81"/>
                    <a:pt x="299" y="80"/>
                    <a:pt x="308" y="79"/>
                  </a:cubicBezTo>
                  <a:cubicBezTo>
                    <a:pt x="315" y="79"/>
                    <a:pt x="321" y="82"/>
                    <a:pt x="324" y="88"/>
                  </a:cubicBezTo>
                  <a:cubicBezTo>
                    <a:pt x="335" y="107"/>
                    <a:pt x="342" y="127"/>
                    <a:pt x="344" y="146"/>
                  </a:cubicBezTo>
                  <a:cubicBezTo>
                    <a:pt x="345" y="152"/>
                    <a:pt x="342" y="159"/>
                    <a:pt x="337" y="162"/>
                  </a:cubicBezTo>
                  <a:cubicBezTo>
                    <a:pt x="328" y="168"/>
                    <a:pt x="320" y="173"/>
                    <a:pt x="312" y="17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7"/>
                    <a:pt x="311" y="188"/>
                    <a:pt x="311" y="190"/>
                  </a:cubicBezTo>
                  <a:cubicBezTo>
                    <a:pt x="309" y="199"/>
                    <a:pt x="309" y="199"/>
                    <a:pt x="309" y="199"/>
                  </a:cubicBezTo>
                  <a:cubicBezTo>
                    <a:pt x="316" y="205"/>
                    <a:pt x="322" y="211"/>
                    <a:pt x="330" y="219"/>
                  </a:cubicBezTo>
                  <a:cubicBezTo>
                    <a:pt x="334" y="223"/>
                    <a:pt x="336" y="230"/>
                    <a:pt x="333" y="237"/>
                  </a:cubicBezTo>
                  <a:cubicBezTo>
                    <a:pt x="327" y="254"/>
                    <a:pt x="316" y="272"/>
                    <a:pt x="301" y="288"/>
                  </a:cubicBezTo>
                  <a:cubicBezTo>
                    <a:pt x="296" y="293"/>
                    <a:pt x="289" y="295"/>
                    <a:pt x="282" y="293"/>
                  </a:cubicBezTo>
                  <a:cubicBezTo>
                    <a:pt x="274" y="290"/>
                    <a:pt x="265" y="287"/>
                    <a:pt x="257" y="283"/>
                  </a:cubicBezTo>
                  <a:cubicBezTo>
                    <a:pt x="254" y="284"/>
                    <a:pt x="252" y="286"/>
                    <a:pt x="249" y="287"/>
                  </a:cubicBezTo>
                  <a:cubicBezTo>
                    <a:pt x="245" y="290"/>
                    <a:pt x="241" y="293"/>
                    <a:pt x="236" y="295"/>
                  </a:cubicBezTo>
                  <a:cubicBezTo>
                    <a:pt x="236" y="305"/>
                    <a:pt x="235" y="314"/>
                    <a:pt x="234" y="323"/>
                  </a:cubicBezTo>
                  <a:cubicBezTo>
                    <a:pt x="233" y="330"/>
                    <a:pt x="228" y="336"/>
                    <a:pt x="222" y="337"/>
                  </a:cubicBezTo>
                  <a:cubicBezTo>
                    <a:pt x="204" y="342"/>
                    <a:pt x="189" y="344"/>
                    <a:pt x="174" y="344"/>
                  </a:cubicBezTo>
                  <a:close/>
                  <a:moveTo>
                    <a:pt x="114" y="260"/>
                  </a:moveTo>
                  <a:cubicBezTo>
                    <a:pt x="116" y="260"/>
                    <a:pt x="118" y="261"/>
                    <a:pt x="121" y="262"/>
                  </a:cubicBezTo>
                  <a:cubicBezTo>
                    <a:pt x="140" y="270"/>
                    <a:pt x="140" y="270"/>
                    <a:pt x="140" y="270"/>
                  </a:cubicBezTo>
                  <a:cubicBezTo>
                    <a:pt x="143" y="271"/>
                    <a:pt x="147" y="272"/>
                    <a:pt x="150" y="273"/>
                  </a:cubicBezTo>
                  <a:cubicBezTo>
                    <a:pt x="157" y="275"/>
                    <a:pt x="157" y="275"/>
                    <a:pt x="157" y="275"/>
                  </a:cubicBezTo>
                  <a:cubicBezTo>
                    <a:pt x="164" y="276"/>
                    <a:pt x="169" y="282"/>
                    <a:pt x="170" y="288"/>
                  </a:cubicBezTo>
                  <a:cubicBezTo>
                    <a:pt x="171" y="296"/>
                    <a:pt x="173" y="303"/>
                    <a:pt x="175" y="310"/>
                  </a:cubicBezTo>
                  <a:cubicBezTo>
                    <a:pt x="183" y="310"/>
                    <a:pt x="192" y="309"/>
                    <a:pt x="202" y="307"/>
                  </a:cubicBezTo>
                  <a:cubicBezTo>
                    <a:pt x="202" y="300"/>
                    <a:pt x="202" y="292"/>
                    <a:pt x="202" y="285"/>
                  </a:cubicBezTo>
                  <a:cubicBezTo>
                    <a:pt x="202" y="277"/>
                    <a:pt x="206" y="271"/>
                    <a:pt x="213" y="268"/>
                  </a:cubicBezTo>
                  <a:cubicBezTo>
                    <a:pt x="219" y="266"/>
                    <a:pt x="224" y="264"/>
                    <a:pt x="227" y="261"/>
                  </a:cubicBezTo>
                  <a:cubicBezTo>
                    <a:pt x="228" y="261"/>
                    <a:pt x="231" y="259"/>
                    <a:pt x="231" y="258"/>
                  </a:cubicBezTo>
                  <a:cubicBezTo>
                    <a:pt x="236" y="256"/>
                    <a:pt x="239" y="253"/>
                    <a:pt x="242" y="251"/>
                  </a:cubicBezTo>
                  <a:cubicBezTo>
                    <a:pt x="247" y="245"/>
                    <a:pt x="256" y="244"/>
                    <a:pt x="262" y="247"/>
                  </a:cubicBezTo>
                  <a:cubicBezTo>
                    <a:pt x="269" y="251"/>
                    <a:pt x="276" y="254"/>
                    <a:pt x="283" y="257"/>
                  </a:cubicBezTo>
                  <a:cubicBezTo>
                    <a:pt x="289" y="249"/>
                    <a:pt x="293" y="242"/>
                    <a:pt x="297" y="234"/>
                  </a:cubicBezTo>
                  <a:cubicBezTo>
                    <a:pt x="291" y="229"/>
                    <a:pt x="286" y="224"/>
                    <a:pt x="280" y="220"/>
                  </a:cubicBezTo>
                  <a:cubicBezTo>
                    <a:pt x="275" y="216"/>
                    <a:pt x="272" y="209"/>
                    <a:pt x="273" y="203"/>
                  </a:cubicBezTo>
                  <a:cubicBezTo>
                    <a:pt x="278" y="184"/>
                    <a:pt x="278" y="184"/>
                    <a:pt x="278" y="184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78" y="158"/>
                    <a:pt x="282" y="152"/>
                    <a:pt x="289" y="149"/>
                  </a:cubicBezTo>
                  <a:cubicBezTo>
                    <a:pt x="295" y="147"/>
                    <a:pt x="302" y="144"/>
                    <a:pt x="309" y="140"/>
                  </a:cubicBezTo>
                  <a:cubicBezTo>
                    <a:pt x="307" y="131"/>
                    <a:pt x="304" y="123"/>
                    <a:pt x="300" y="114"/>
                  </a:cubicBezTo>
                  <a:cubicBezTo>
                    <a:pt x="292" y="115"/>
                    <a:pt x="285" y="117"/>
                    <a:pt x="278" y="119"/>
                  </a:cubicBezTo>
                  <a:cubicBezTo>
                    <a:pt x="270" y="121"/>
                    <a:pt x="263" y="118"/>
                    <a:pt x="259" y="111"/>
                  </a:cubicBezTo>
                  <a:cubicBezTo>
                    <a:pt x="257" y="108"/>
                    <a:pt x="254" y="104"/>
                    <a:pt x="250" y="101"/>
                  </a:cubicBezTo>
                  <a:cubicBezTo>
                    <a:pt x="250" y="101"/>
                    <a:pt x="247" y="98"/>
                    <a:pt x="247" y="97"/>
                  </a:cubicBezTo>
                  <a:cubicBezTo>
                    <a:pt x="244" y="94"/>
                    <a:pt x="240" y="91"/>
                    <a:pt x="235" y="87"/>
                  </a:cubicBezTo>
                  <a:cubicBezTo>
                    <a:pt x="229" y="83"/>
                    <a:pt x="226" y="75"/>
                    <a:pt x="228" y="68"/>
                  </a:cubicBezTo>
                  <a:cubicBezTo>
                    <a:pt x="230" y="61"/>
                    <a:pt x="232" y="54"/>
                    <a:pt x="233" y="46"/>
                  </a:cubicBezTo>
                  <a:cubicBezTo>
                    <a:pt x="224" y="42"/>
                    <a:pt x="216" y="39"/>
                    <a:pt x="207" y="37"/>
                  </a:cubicBezTo>
                  <a:cubicBezTo>
                    <a:pt x="204" y="43"/>
                    <a:pt x="200" y="50"/>
                    <a:pt x="198" y="57"/>
                  </a:cubicBezTo>
                  <a:cubicBezTo>
                    <a:pt x="195" y="63"/>
                    <a:pt x="189" y="67"/>
                    <a:pt x="182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1" y="67"/>
                    <a:pt x="167" y="67"/>
                    <a:pt x="163" y="68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37" y="72"/>
                    <a:pt x="130" y="70"/>
                    <a:pt x="127" y="64"/>
                  </a:cubicBezTo>
                  <a:cubicBezTo>
                    <a:pt x="122" y="58"/>
                    <a:pt x="118" y="53"/>
                    <a:pt x="113" y="47"/>
                  </a:cubicBezTo>
                  <a:cubicBezTo>
                    <a:pt x="105" y="51"/>
                    <a:pt x="97" y="56"/>
                    <a:pt x="90" y="61"/>
                  </a:cubicBezTo>
                  <a:cubicBezTo>
                    <a:pt x="92" y="68"/>
                    <a:pt x="96" y="75"/>
                    <a:pt x="99" y="82"/>
                  </a:cubicBezTo>
                  <a:cubicBezTo>
                    <a:pt x="103" y="88"/>
                    <a:pt x="101" y="96"/>
                    <a:pt x="96" y="102"/>
                  </a:cubicBezTo>
                  <a:cubicBezTo>
                    <a:pt x="94" y="104"/>
                    <a:pt x="91" y="107"/>
                    <a:pt x="89" y="111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3" y="119"/>
                    <a:pt x="81" y="122"/>
                    <a:pt x="80" y="126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4" y="138"/>
                    <a:pt x="68" y="141"/>
                    <a:pt x="61" y="142"/>
                  </a:cubicBezTo>
                  <a:cubicBezTo>
                    <a:pt x="53" y="141"/>
                    <a:pt x="45" y="141"/>
                    <a:pt x="38" y="142"/>
                  </a:cubicBezTo>
                  <a:cubicBezTo>
                    <a:pt x="37" y="151"/>
                    <a:pt x="35" y="160"/>
                    <a:pt x="35" y="169"/>
                  </a:cubicBezTo>
                  <a:cubicBezTo>
                    <a:pt x="42" y="171"/>
                    <a:pt x="49" y="172"/>
                    <a:pt x="57" y="174"/>
                  </a:cubicBezTo>
                  <a:cubicBezTo>
                    <a:pt x="64" y="175"/>
                    <a:pt x="69" y="180"/>
                    <a:pt x="71" y="187"/>
                  </a:cubicBezTo>
                  <a:cubicBezTo>
                    <a:pt x="72" y="193"/>
                    <a:pt x="72" y="193"/>
                    <a:pt x="72" y="193"/>
                  </a:cubicBezTo>
                  <a:cubicBezTo>
                    <a:pt x="72" y="197"/>
                    <a:pt x="73" y="201"/>
                    <a:pt x="74" y="204"/>
                  </a:cubicBezTo>
                  <a:cubicBezTo>
                    <a:pt x="77" y="211"/>
                    <a:pt x="77" y="211"/>
                    <a:pt x="77" y="211"/>
                  </a:cubicBezTo>
                  <a:cubicBezTo>
                    <a:pt x="79" y="215"/>
                    <a:pt x="80" y="218"/>
                    <a:pt x="82" y="221"/>
                  </a:cubicBezTo>
                  <a:cubicBezTo>
                    <a:pt x="86" y="228"/>
                    <a:pt x="85" y="236"/>
                    <a:pt x="80" y="241"/>
                  </a:cubicBezTo>
                  <a:cubicBezTo>
                    <a:pt x="75" y="247"/>
                    <a:pt x="70" y="253"/>
                    <a:pt x="66" y="259"/>
                  </a:cubicBezTo>
                  <a:cubicBezTo>
                    <a:pt x="72" y="266"/>
                    <a:pt x="78" y="273"/>
                    <a:pt x="85" y="278"/>
                  </a:cubicBezTo>
                  <a:cubicBezTo>
                    <a:pt x="91" y="274"/>
                    <a:pt x="97" y="269"/>
                    <a:pt x="103" y="265"/>
                  </a:cubicBezTo>
                  <a:cubicBezTo>
                    <a:pt x="106" y="262"/>
                    <a:pt x="110" y="260"/>
                    <a:pt x="114" y="260"/>
                  </a:cubicBezTo>
                  <a:close/>
                  <a:moveTo>
                    <a:pt x="295" y="186"/>
                  </a:moveTo>
                  <a:cubicBezTo>
                    <a:pt x="295" y="186"/>
                    <a:pt x="295" y="186"/>
                    <a:pt x="295" y="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8"/>
            <p:cNvSpPr/>
            <p:nvPr/>
          </p:nvSpPr>
          <p:spPr>
            <a:xfrm>
              <a:off x="354" y="2054"/>
              <a:ext cx="17" cy="18"/>
            </a:xfrm>
            <a:custGeom>
              <a:rect b="b" l="l" r="r" t="t"/>
              <a:pathLst>
                <a:path extrusionOk="0" h="126" w="125">
                  <a:moveTo>
                    <a:pt x="63" y="126"/>
                  </a:moveTo>
                  <a:cubicBezTo>
                    <a:pt x="28" y="126"/>
                    <a:pt x="0" y="97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5" y="28"/>
                    <a:pt x="125" y="63"/>
                  </a:cubicBezTo>
                  <a:cubicBezTo>
                    <a:pt x="125" y="97"/>
                    <a:pt x="97" y="126"/>
                    <a:pt x="63" y="126"/>
                  </a:cubicBezTo>
                  <a:close/>
                  <a:moveTo>
                    <a:pt x="63" y="34"/>
                  </a:moveTo>
                  <a:cubicBezTo>
                    <a:pt x="47" y="34"/>
                    <a:pt x="33" y="47"/>
                    <a:pt x="33" y="63"/>
                  </a:cubicBezTo>
                  <a:cubicBezTo>
                    <a:pt x="33" y="79"/>
                    <a:pt x="47" y="92"/>
                    <a:pt x="63" y="92"/>
                  </a:cubicBezTo>
                  <a:cubicBezTo>
                    <a:pt x="78" y="92"/>
                    <a:pt x="91" y="79"/>
                    <a:pt x="91" y="63"/>
                  </a:cubicBezTo>
                  <a:cubicBezTo>
                    <a:pt x="91" y="47"/>
                    <a:pt x="78" y="34"/>
                    <a:pt x="63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138"/>
          <p:cNvGrpSpPr/>
          <p:nvPr/>
        </p:nvGrpSpPr>
        <p:grpSpPr>
          <a:xfrm>
            <a:off x="2071605" y="2320973"/>
            <a:ext cx="2101472" cy="1378800"/>
            <a:chOff x="8476289" y="3023839"/>
            <a:chExt cx="2101472" cy="1378800"/>
          </a:xfrm>
        </p:grpSpPr>
        <p:sp>
          <p:nvSpPr>
            <p:cNvPr id="1182" name="Google Shape;1182;p138"/>
            <p:cNvSpPr/>
            <p:nvPr/>
          </p:nvSpPr>
          <p:spPr>
            <a:xfrm>
              <a:off x="8955941" y="3023839"/>
              <a:ext cx="1146300" cy="13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36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fr-FR" sz="1400" u="none" cap="none" strike="noStrike">
                  <a:solidFill>
                    <a:srgbClr val="FF9565"/>
                  </a:solidFill>
                  <a:latin typeface="Arial"/>
                  <a:ea typeface="Arial"/>
                  <a:cs typeface="Arial"/>
                  <a:sym typeface="Arial"/>
                </a:rPr>
                <a:t>ACP</a:t>
              </a:r>
              <a:endParaRPr b="0" i="0" sz="1400" u="none" cap="none" strike="noStrike">
                <a:solidFill>
                  <a:srgbClr val="FF9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8"/>
            <p:cNvSpPr/>
            <p:nvPr/>
          </p:nvSpPr>
          <p:spPr>
            <a:xfrm>
              <a:off x="8499140" y="3291535"/>
              <a:ext cx="1545000" cy="97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36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fr-FR" sz="1400" u="none" cap="none" strike="noStrik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OCP</a:t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8"/>
            <p:cNvSpPr/>
            <p:nvPr/>
          </p:nvSpPr>
          <p:spPr>
            <a:xfrm>
              <a:off x="9972746" y="3391270"/>
              <a:ext cx="597300" cy="94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36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fr-FR" sz="1400" u="none" cap="none" strike="noStrike">
                  <a:solidFill>
                    <a:srgbClr val="33CFFF"/>
                  </a:solidFill>
                  <a:latin typeface="Arial"/>
                  <a:ea typeface="Arial"/>
                  <a:cs typeface="Arial"/>
                  <a:sym typeface="Arial"/>
                </a:rPr>
                <a:t>ECP</a:t>
              </a:r>
              <a:endParaRPr b="0" i="0" sz="1400" u="none" cap="none" strike="noStrike">
                <a:solidFill>
                  <a:srgbClr val="33C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8"/>
            <p:cNvSpPr/>
            <p:nvPr/>
          </p:nvSpPr>
          <p:spPr>
            <a:xfrm>
              <a:off x="8476289" y="3302492"/>
              <a:ext cx="1584000" cy="9828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8"/>
            <p:cNvSpPr/>
            <p:nvPr/>
          </p:nvSpPr>
          <p:spPr>
            <a:xfrm>
              <a:off x="9014461" y="3391270"/>
              <a:ext cx="1563300" cy="947400"/>
            </a:xfrm>
            <a:prstGeom prst="rect">
              <a:avLst/>
            </a:prstGeom>
            <a:noFill/>
            <a:ln cap="flat" cmpd="sng" w="25400">
              <a:solidFill>
                <a:srgbClr val="33C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8"/>
            <p:cNvSpPr/>
            <p:nvPr/>
          </p:nvSpPr>
          <p:spPr>
            <a:xfrm>
              <a:off x="8955941" y="3023839"/>
              <a:ext cx="1154100" cy="1378800"/>
            </a:xfrm>
            <a:prstGeom prst="rect">
              <a:avLst/>
            </a:prstGeom>
            <a:noFill/>
            <a:ln cap="flat" cmpd="sng" w="25400">
              <a:solidFill>
                <a:srgbClr val="FF95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8"/>
            <p:cNvSpPr/>
            <p:nvPr/>
          </p:nvSpPr>
          <p:spPr>
            <a:xfrm>
              <a:off x="9019936" y="3386875"/>
              <a:ext cx="1024200" cy="89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fr-FR" sz="10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Commonalities</a:t>
              </a:r>
              <a:endParaRPr b="1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p138"/>
          <p:cNvSpPr/>
          <p:nvPr/>
        </p:nvSpPr>
        <p:spPr>
          <a:xfrm>
            <a:off x="4116685" y="2176674"/>
            <a:ext cx="15132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Integrated solution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38"/>
          <p:cNvSpPr/>
          <p:nvPr/>
        </p:nvSpPr>
        <p:spPr>
          <a:xfrm>
            <a:off x="4235331" y="2432794"/>
            <a:ext cx="1606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7312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fr-F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Shared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7312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fr-F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Harmonized guidelines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7312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fr-F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 and incremental studies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7312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fr-F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 of suppliers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7312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fr-F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Multifunctional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59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59" lvl="0" marL="87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38"/>
          <p:cNvSpPr txBox="1"/>
          <p:nvPr/>
        </p:nvSpPr>
        <p:spPr>
          <a:xfrm>
            <a:off x="7116132" y="3092215"/>
            <a:ext cx="1415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br>
              <a:rPr b="1" i="0" lang="fr-FR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1400" u="none" cap="none" strike="noStrike">
                <a:solidFill>
                  <a:srgbClr val="004256"/>
                </a:solidFill>
                <a:latin typeface="Arial"/>
                <a:ea typeface="Arial"/>
                <a:cs typeface="Arial"/>
                <a:sym typeface="Arial"/>
              </a:rPr>
              <a:t>MBD build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138"/>
          <p:cNvGrpSpPr/>
          <p:nvPr/>
        </p:nvGrpSpPr>
        <p:grpSpPr>
          <a:xfrm>
            <a:off x="6268713" y="2676816"/>
            <a:ext cx="775928" cy="998032"/>
            <a:chOff x="2537001" y="4868159"/>
            <a:chExt cx="1160700" cy="1518381"/>
          </a:xfrm>
        </p:grpSpPr>
        <p:sp>
          <p:nvSpPr>
            <p:cNvPr id="1193" name="Google Shape;1193;p138"/>
            <p:cNvSpPr/>
            <p:nvPr/>
          </p:nvSpPr>
          <p:spPr>
            <a:xfrm>
              <a:off x="2537001" y="4868159"/>
              <a:ext cx="1160700" cy="978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D8D8D8"/>
                </a:gs>
              </a:gsLst>
              <a:lin ang="16200038" scaled="0"/>
            </a:gradFill>
            <a:ln cap="flat" cmpd="sng" w="9525">
              <a:solidFill>
                <a:srgbClr val="808D9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2156"/>
                </a:srgbClr>
              </a:outerShdw>
            </a:effectLst>
          </p:spPr>
          <p:txBody>
            <a:bodyPr anchorCtr="0" anchor="t" bIns="0" lIns="0" spcFirstLastPara="1" rIns="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fr-FR" sz="1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Dynamic</a:t>
              </a:r>
              <a:endPara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8"/>
            <p:cNvSpPr/>
            <p:nvPr/>
          </p:nvSpPr>
          <p:spPr>
            <a:xfrm>
              <a:off x="2580362" y="5453240"/>
              <a:ext cx="1074000" cy="933300"/>
            </a:xfrm>
            <a:prstGeom prst="ellipse">
              <a:avLst/>
            </a:prstGeom>
            <a:gradFill>
              <a:gsLst>
                <a:gs pos="0">
                  <a:srgbClr val="7F7F7F"/>
                </a:gs>
                <a:gs pos="100000">
                  <a:srgbClr val="BFBFBF"/>
                </a:gs>
              </a:gsLst>
              <a:lin ang="16200038" scaled="0"/>
            </a:gradFill>
            <a:ln cap="flat" cmpd="sng" w="9525">
              <a:solidFill>
                <a:srgbClr val="808D9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2156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fr-FR" sz="1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Static</a:t>
              </a:r>
              <a:endPara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5" name="Google Shape;1195;p138"/>
          <p:cNvGrpSpPr/>
          <p:nvPr/>
        </p:nvGrpSpPr>
        <p:grpSpPr>
          <a:xfrm>
            <a:off x="8531714" y="2948571"/>
            <a:ext cx="1161635" cy="777852"/>
            <a:chOff x="8473417" y="4859698"/>
            <a:chExt cx="1161635" cy="777852"/>
          </a:xfrm>
        </p:grpSpPr>
        <p:pic>
          <p:nvPicPr>
            <p:cNvPr id="1196" name="Google Shape;1196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73417" y="4859698"/>
              <a:ext cx="1114646" cy="777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22297" y="4923043"/>
              <a:ext cx="102090" cy="161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00817" y="5198125"/>
              <a:ext cx="102090" cy="161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02907" y="5193433"/>
              <a:ext cx="102090" cy="161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69103" y="5431224"/>
              <a:ext cx="102090" cy="161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32962" y="5443772"/>
              <a:ext cx="102090" cy="161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2" name="Google Shape;1202;p138"/>
          <p:cNvSpPr/>
          <p:nvPr/>
        </p:nvSpPr>
        <p:spPr>
          <a:xfrm>
            <a:off x="448376" y="3145578"/>
            <a:ext cx="561300" cy="430800"/>
          </a:xfrm>
          <a:prstGeom prst="wedgeEllipseCallout">
            <a:avLst>
              <a:gd fmla="val 39126" name="adj1"/>
              <a:gd fmla="val 5513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92100" rotWithShape="0" algn="tl" dir="2700000" dist="139700">
              <a:srgbClr val="333333">
                <a:alpha val="6313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38"/>
          <p:cNvSpPr/>
          <p:nvPr/>
        </p:nvSpPr>
        <p:spPr>
          <a:xfrm>
            <a:off x="461562" y="2462891"/>
            <a:ext cx="561300" cy="430800"/>
          </a:xfrm>
          <a:prstGeom prst="wedgeEllipseCallout">
            <a:avLst>
              <a:gd fmla="val 47045" name="adj1"/>
              <a:gd fmla="val 56604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92100" rotWithShape="0" algn="tl" dir="2700000" dist="139700">
              <a:srgbClr val="333333">
                <a:alpha val="6313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38"/>
          <p:cNvSpPr/>
          <p:nvPr/>
        </p:nvSpPr>
        <p:spPr>
          <a:xfrm>
            <a:off x="471572" y="1775038"/>
            <a:ext cx="561300" cy="430800"/>
          </a:xfrm>
          <a:prstGeom prst="wedgeEllipseCallout">
            <a:avLst>
              <a:gd fmla="val 44782" name="adj1"/>
              <a:gd fmla="val 61026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92100" rotWithShape="0" algn="tl" dir="2700000" dist="139700">
              <a:srgbClr val="333333">
                <a:alpha val="6313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38"/>
          <p:cNvSpPr txBox="1"/>
          <p:nvPr/>
        </p:nvSpPr>
        <p:spPr>
          <a:xfrm>
            <a:off x="391345" y="1838553"/>
            <a:ext cx="719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Customer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venir - Crunchbase Company Profile &amp; Funding" id="1206" name="Google Shape;1206;p1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0105" y="2616788"/>
            <a:ext cx="540558" cy="43065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07" name="Google Shape;1207;p138"/>
          <p:cNvSpPr txBox="1"/>
          <p:nvPr/>
        </p:nvSpPr>
        <p:spPr>
          <a:xfrm>
            <a:off x="452743" y="2519027"/>
            <a:ext cx="5670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Airbus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38"/>
          <p:cNvSpPr txBox="1"/>
          <p:nvPr/>
        </p:nvSpPr>
        <p:spPr>
          <a:xfrm>
            <a:off x="460249" y="3217435"/>
            <a:ext cx="5337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Suppliers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" name="Google Shape;1209;p138"/>
          <p:cNvGrpSpPr/>
          <p:nvPr/>
        </p:nvGrpSpPr>
        <p:grpSpPr>
          <a:xfrm>
            <a:off x="1019302" y="3280546"/>
            <a:ext cx="469269" cy="332317"/>
            <a:chOff x="80" y="2361"/>
            <a:chExt cx="172" cy="122"/>
          </a:xfrm>
        </p:grpSpPr>
        <p:sp>
          <p:nvSpPr>
            <p:cNvPr id="1210" name="Google Shape;1210;p138"/>
            <p:cNvSpPr/>
            <p:nvPr/>
          </p:nvSpPr>
          <p:spPr>
            <a:xfrm>
              <a:off x="80" y="2408"/>
              <a:ext cx="127" cy="70"/>
            </a:xfrm>
            <a:custGeom>
              <a:rect b="b" l="l" r="r" t="t"/>
              <a:pathLst>
                <a:path extrusionOk="0" h="499" w="906">
                  <a:moveTo>
                    <a:pt x="876" y="499"/>
                  </a:moveTo>
                  <a:cubicBezTo>
                    <a:pt x="823" y="499"/>
                    <a:pt x="823" y="499"/>
                    <a:pt x="823" y="499"/>
                  </a:cubicBezTo>
                  <a:cubicBezTo>
                    <a:pt x="814" y="499"/>
                    <a:pt x="806" y="495"/>
                    <a:pt x="800" y="488"/>
                  </a:cubicBezTo>
                  <a:cubicBezTo>
                    <a:pt x="794" y="481"/>
                    <a:pt x="792" y="472"/>
                    <a:pt x="794" y="463"/>
                  </a:cubicBezTo>
                  <a:cubicBezTo>
                    <a:pt x="796" y="454"/>
                    <a:pt x="797" y="447"/>
                    <a:pt x="797" y="440"/>
                  </a:cubicBezTo>
                  <a:cubicBezTo>
                    <a:pt x="797" y="381"/>
                    <a:pt x="750" y="334"/>
                    <a:pt x="691" y="334"/>
                  </a:cubicBezTo>
                  <a:cubicBezTo>
                    <a:pt x="633" y="334"/>
                    <a:pt x="585" y="381"/>
                    <a:pt x="585" y="440"/>
                  </a:cubicBezTo>
                  <a:cubicBezTo>
                    <a:pt x="585" y="445"/>
                    <a:pt x="586" y="451"/>
                    <a:pt x="587" y="458"/>
                  </a:cubicBezTo>
                  <a:cubicBezTo>
                    <a:pt x="589" y="461"/>
                    <a:pt x="590" y="465"/>
                    <a:pt x="590" y="469"/>
                  </a:cubicBezTo>
                  <a:cubicBezTo>
                    <a:pt x="590" y="486"/>
                    <a:pt x="576" y="499"/>
                    <a:pt x="560" y="499"/>
                  </a:cubicBezTo>
                  <a:cubicBezTo>
                    <a:pt x="316" y="499"/>
                    <a:pt x="316" y="499"/>
                    <a:pt x="316" y="499"/>
                  </a:cubicBezTo>
                  <a:cubicBezTo>
                    <a:pt x="307" y="499"/>
                    <a:pt x="299" y="495"/>
                    <a:pt x="293" y="488"/>
                  </a:cubicBezTo>
                  <a:cubicBezTo>
                    <a:pt x="287" y="481"/>
                    <a:pt x="285" y="472"/>
                    <a:pt x="287" y="463"/>
                  </a:cubicBezTo>
                  <a:cubicBezTo>
                    <a:pt x="289" y="454"/>
                    <a:pt x="290" y="447"/>
                    <a:pt x="290" y="440"/>
                  </a:cubicBezTo>
                  <a:cubicBezTo>
                    <a:pt x="290" y="381"/>
                    <a:pt x="242" y="334"/>
                    <a:pt x="184" y="334"/>
                  </a:cubicBezTo>
                  <a:cubicBezTo>
                    <a:pt x="143" y="334"/>
                    <a:pt x="105" y="358"/>
                    <a:pt x="88" y="396"/>
                  </a:cubicBezTo>
                  <a:cubicBezTo>
                    <a:pt x="83" y="407"/>
                    <a:pt x="73" y="414"/>
                    <a:pt x="61" y="414"/>
                  </a:cubicBezTo>
                  <a:cubicBezTo>
                    <a:pt x="30" y="414"/>
                    <a:pt x="30" y="414"/>
                    <a:pt x="30" y="414"/>
                  </a:cubicBezTo>
                  <a:cubicBezTo>
                    <a:pt x="14" y="414"/>
                    <a:pt x="0" y="400"/>
                    <a:pt x="0" y="38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16"/>
                    <a:pt x="14" y="103"/>
                    <a:pt x="30" y="103"/>
                  </a:cubicBezTo>
                  <a:cubicBezTo>
                    <a:pt x="388" y="103"/>
                    <a:pt x="388" y="103"/>
                    <a:pt x="388" y="103"/>
                  </a:cubicBezTo>
                  <a:cubicBezTo>
                    <a:pt x="388" y="92"/>
                    <a:pt x="388" y="92"/>
                    <a:pt x="388" y="92"/>
                  </a:cubicBezTo>
                  <a:cubicBezTo>
                    <a:pt x="388" y="41"/>
                    <a:pt x="429" y="0"/>
                    <a:pt x="480" y="0"/>
                  </a:cubicBezTo>
                  <a:cubicBezTo>
                    <a:pt x="529" y="0"/>
                    <a:pt x="572" y="43"/>
                    <a:pt x="572" y="92"/>
                  </a:cubicBezTo>
                  <a:cubicBezTo>
                    <a:pt x="571" y="182"/>
                    <a:pt x="571" y="182"/>
                    <a:pt x="571" y="182"/>
                  </a:cubicBezTo>
                  <a:cubicBezTo>
                    <a:pt x="876" y="182"/>
                    <a:pt x="876" y="182"/>
                    <a:pt x="876" y="182"/>
                  </a:cubicBezTo>
                  <a:cubicBezTo>
                    <a:pt x="893" y="182"/>
                    <a:pt x="906" y="195"/>
                    <a:pt x="906" y="212"/>
                  </a:cubicBezTo>
                  <a:cubicBezTo>
                    <a:pt x="906" y="469"/>
                    <a:pt x="906" y="469"/>
                    <a:pt x="906" y="469"/>
                  </a:cubicBezTo>
                  <a:cubicBezTo>
                    <a:pt x="906" y="486"/>
                    <a:pt x="893" y="499"/>
                    <a:pt x="876" y="499"/>
                  </a:cubicBezTo>
                  <a:close/>
                  <a:moveTo>
                    <a:pt x="829" y="465"/>
                  </a:moveTo>
                  <a:cubicBezTo>
                    <a:pt x="872" y="465"/>
                    <a:pt x="872" y="465"/>
                    <a:pt x="872" y="465"/>
                  </a:cubicBezTo>
                  <a:cubicBezTo>
                    <a:pt x="872" y="216"/>
                    <a:pt x="872" y="216"/>
                    <a:pt x="872" y="216"/>
                  </a:cubicBezTo>
                  <a:cubicBezTo>
                    <a:pt x="554" y="216"/>
                    <a:pt x="554" y="216"/>
                    <a:pt x="554" y="216"/>
                  </a:cubicBezTo>
                  <a:cubicBezTo>
                    <a:pt x="549" y="216"/>
                    <a:pt x="545" y="214"/>
                    <a:pt x="542" y="211"/>
                  </a:cubicBezTo>
                  <a:cubicBezTo>
                    <a:pt x="538" y="208"/>
                    <a:pt x="537" y="203"/>
                    <a:pt x="537" y="199"/>
                  </a:cubicBezTo>
                  <a:cubicBezTo>
                    <a:pt x="537" y="92"/>
                    <a:pt x="537" y="92"/>
                    <a:pt x="537" y="92"/>
                  </a:cubicBezTo>
                  <a:cubicBezTo>
                    <a:pt x="537" y="62"/>
                    <a:pt x="510" y="34"/>
                    <a:pt x="480" y="34"/>
                  </a:cubicBezTo>
                  <a:cubicBezTo>
                    <a:pt x="448" y="34"/>
                    <a:pt x="422" y="60"/>
                    <a:pt x="422" y="92"/>
                  </a:cubicBezTo>
                  <a:cubicBezTo>
                    <a:pt x="422" y="120"/>
                    <a:pt x="422" y="120"/>
                    <a:pt x="422" y="120"/>
                  </a:cubicBezTo>
                  <a:cubicBezTo>
                    <a:pt x="422" y="130"/>
                    <a:pt x="414" y="137"/>
                    <a:pt x="405" y="137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379"/>
                    <a:pt x="34" y="379"/>
                    <a:pt x="34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81" y="331"/>
                    <a:pt x="130" y="300"/>
                    <a:pt x="184" y="300"/>
                  </a:cubicBezTo>
                  <a:cubicBezTo>
                    <a:pt x="261" y="300"/>
                    <a:pt x="324" y="362"/>
                    <a:pt x="324" y="440"/>
                  </a:cubicBezTo>
                  <a:cubicBezTo>
                    <a:pt x="324" y="448"/>
                    <a:pt x="323" y="456"/>
                    <a:pt x="322" y="465"/>
                  </a:cubicBezTo>
                  <a:cubicBezTo>
                    <a:pt x="554" y="465"/>
                    <a:pt x="554" y="465"/>
                    <a:pt x="554" y="465"/>
                  </a:cubicBezTo>
                  <a:cubicBezTo>
                    <a:pt x="552" y="455"/>
                    <a:pt x="551" y="447"/>
                    <a:pt x="551" y="440"/>
                  </a:cubicBezTo>
                  <a:cubicBezTo>
                    <a:pt x="551" y="362"/>
                    <a:pt x="614" y="300"/>
                    <a:pt x="691" y="300"/>
                  </a:cubicBezTo>
                  <a:cubicBezTo>
                    <a:pt x="768" y="300"/>
                    <a:pt x="831" y="362"/>
                    <a:pt x="831" y="440"/>
                  </a:cubicBezTo>
                  <a:cubicBezTo>
                    <a:pt x="831" y="448"/>
                    <a:pt x="830" y="456"/>
                    <a:pt x="829" y="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38"/>
            <p:cNvSpPr/>
            <p:nvPr/>
          </p:nvSpPr>
          <p:spPr>
            <a:xfrm>
              <a:off x="163" y="2457"/>
              <a:ext cx="27" cy="26"/>
            </a:xfrm>
            <a:custGeom>
              <a:rect b="b" l="l" r="r" t="t"/>
              <a:pathLst>
                <a:path extrusionOk="0" h="189" w="189">
                  <a:moveTo>
                    <a:pt x="94" y="189"/>
                  </a:moveTo>
                  <a:cubicBezTo>
                    <a:pt x="42" y="189"/>
                    <a:pt x="0" y="147"/>
                    <a:pt x="0" y="95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9" y="42"/>
                    <a:pt x="189" y="95"/>
                  </a:cubicBezTo>
                  <a:cubicBezTo>
                    <a:pt x="189" y="147"/>
                    <a:pt x="146" y="189"/>
                    <a:pt x="94" y="189"/>
                  </a:cubicBezTo>
                  <a:close/>
                  <a:moveTo>
                    <a:pt x="94" y="34"/>
                  </a:moveTo>
                  <a:cubicBezTo>
                    <a:pt x="61" y="34"/>
                    <a:pt x="34" y="61"/>
                    <a:pt x="34" y="95"/>
                  </a:cubicBezTo>
                  <a:cubicBezTo>
                    <a:pt x="34" y="128"/>
                    <a:pt x="61" y="155"/>
                    <a:pt x="94" y="155"/>
                  </a:cubicBezTo>
                  <a:cubicBezTo>
                    <a:pt x="128" y="155"/>
                    <a:pt x="155" y="128"/>
                    <a:pt x="155" y="95"/>
                  </a:cubicBezTo>
                  <a:cubicBezTo>
                    <a:pt x="155" y="61"/>
                    <a:pt x="128" y="34"/>
                    <a:pt x="94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38"/>
            <p:cNvSpPr/>
            <p:nvPr/>
          </p:nvSpPr>
          <p:spPr>
            <a:xfrm>
              <a:off x="92" y="2457"/>
              <a:ext cx="26" cy="26"/>
            </a:xfrm>
            <a:custGeom>
              <a:rect b="b" l="l" r="r" t="t"/>
              <a:pathLst>
                <a:path extrusionOk="0" h="189" w="189">
                  <a:moveTo>
                    <a:pt x="95" y="189"/>
                  </a:moveTo>
                  <a:cubicBezTo>
                    <a:pt x="43" y="189"/>
                    <a:pt x="0" y="147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5"/>
                  </a:cubicBezTo>
                  <a:cubicBezTo>
                    <a:pt x="189" y="147"/>
                    <a:pt x="147" y="189"/>
                    <a:pt x="95" y="189"/>
                  </a:cubicBezTo>
                  <a:close/>
                  <a:moveTo>
                    <a:pt x="95" y="34"/>
                  </a:moveTo>
                  <a:cubicBezTo>
                    <a:pt x="61" y="34"/>
                    <a:pt x="34" y="61"/>
                    <a:pt x="34" y="95"/>
                  </a:cubicBezTo>
                  <a:cubicBezTo>
                    <a:pt x="34" y="128"/>
                    <a:pt x="61" y="155"/>
                    <a:pt x="95" y="155"/>
                  </a:cubicBezTo>
                  <a:cubicBezTo>
                    <a:pt x="128" y="155"/>
                    <a:pt x="155" y="128"/>
                    <a:pt x="155" y="95"/>
                  </a:cubicBezTo>
                  <a:cubicBezTo>
                    <a:pt x="155" y="61"/>
                    <a:pt x="128" y="34"/>
                    <a:pt x="95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38"/>
            <p:cNvSpPr/>
            <p:nvPr/>
          </p:nvSpPr>
          <p:spPr>
            <a:xfrm>
              <a:off x="137" y="2388"/>
              <a:ext cx="20" cy="20"/>
            </a:xfrm>
            <a:custGeom>
              <a:rect b="b" l="l" r="r" t="t"/>
              <a:pathLst>
                <a:path extrusionOk="0" h="140" w="140">
                  <a:moveTo>
                    <a:pt x="70" y="140"/>
                  </a:move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0" y="31"/>
                    <a:pt x="140" y="70"/>
                  </a:cubicBezTo>
                  <a:cubicBezTo>
                    <a:pt x="140" y="108"/>
                    <a:pt x="109" y="140"/>
                    <a:pt x="70" y="140"/>
                  </a:cubicBezTo>
                  <a:close/>
                  <a:moveTo>
                    <a:pt x="70" y="34"/>
                  </a:moveTo>
                  <a:cubicBezTo>
                    <a:pt x="50" y="34"/>
                    <a:pt x="34" y="50"/>
                    <a:pt x="34" y="70"/>
                  </a:cubicBezTo>
                  <a:cubicBezTo>
                    <a:pt x="34" y="90"/>
                    <a:pt x="50" y="106"/>
                    <a:pt x="70" y="106"/>
                  </a:cubicBezTo>
                  <a:cubicBezTo>
                    <a:pt x="90" y="106"/>
                    <a:pt x="106" y="90"/>
                    <a:pt x="106" y="70"/>
                  </a:cubicBezTo>
                  <a:cubicBezTo>
                    <a:pt x="106" y="50"/>
                    <a:pt x="90" y="34"/>
                    <a:pt x="7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38"/>
            <p:cNvSpPr/>
            <p:nvPr/>
          </p:nvSpPr>
          <p:spPr>
            <a:xfrm>
              <a:off x="111" y="2369"/>
              <a:ext cx="68" cy="69"/>
            </a:xfrm>
            <a:custGeom>
              <a:rect b="b" l="l" r="r" t="t"/>
              <a:pathLst>
                <a:path extrusionOk="0" h="494" w="484">
                  <a:moveTo>
                    <a:pt x="467" y="494"/>
                  </a:moveTo>
                  <a:cubicBezTo>
                    <a:pt x="458" y="494"/>
                    <a:pt x="450" y="487"/>
                    <a:pt x="450" y="477"/>
                  </a:cubicBezTo>
                  <a:cubicBezTo>
                    <a:pt x="450" y="34"/>
                    <a:pt x="450" y="34"/>
                    <a:pt x="450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401"/>
                    <a:pt x="34" y="401"/>
                    <a:pt x="34" y="401"/>
                  </a:cubicBezTo>
                  <a:cubicBezTo>
                    <a:pt x="34" y="411"/>
                    <a:pt x="26" y="418"/>
                    <a:pt x="17" y="418"/>
                  </a:cubicBezTo>
                  <a:cubicBezTo>
                    <a:pt x="8" y="418"/>
                    <a:pt x="0" y="411"/>
                    <a:pt x="0" y="40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7" y="0"/>
                    <a:pt x="484" y="7"/>
                    <a:pt x="484" y="17"/>
                  </a:cubicBezTo>
                  <a:cubicBezTo>
                    <a:pt x="484" y="477"/>
                    <a:pt x="484" y="477"/>
                    <a:pt x="484" y="477"/>
                  </a:cubicBezTo>
                  <a:cubicBezTo>
                    <a:pt x="484" y="487"/>
                    <a:pt x="477" y="494"/>
                    <a:pt x="467" y="4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8"/>
            <p:cNvSpPr/>
            <p:nvPr/>
          </p:nvSpPr>
          <p:spPr>
            <a:xfrm>
              <a:off x="202" y="2361"/>
              <a:ext cx="4" cy="79"/>
            </a:xfrm>
            <a:custGeom>
              <a:rect b="b" l="l" r="r" t="t"/>
              <a:pathLst>
                <a:path extrusionOk="0" h="566" w="34">
                  <a:moveTo>
                    <a:pt x="17" y="566"/>
                  </a:moveTo>
                  <a:cubicBezTo>
                    <a:pt x="7" y="566"/>
                    <a:pt x="0" y="558"/>
                    <a:pt x="0" y="54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4" y="7"/>
                    <a:pt x="34" y="17"/>
                  </a:cubicBezTo>
                  <a:cubicBezTo>
                    <a:pt x="34" y="549"/>
                    <a:pt x="34" y="549"/>
                    <a:pt x="34" y="549"/>
                  </a:cubicBezTo>
                  <a:cubicBezTo>
                    <a:pt x="34" y="558"/>
                    <a:pt x="26" y="566"/>
                    <a:pt x="17" y="5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8"/>
            <p:cNvSpPr/>
            <p:nvPr/>
          </p:nvSpPr>
          <p:spPr>
            <a:xfrm>
              <a:off x="200" y="2473"/>
              <a:ext cx="45" cy="5"/>
            </a:xfrm>
            <a:custGeom>
              <a:rect b="b" l="l" r="r" t="t"/>
              <a:pathLst>
                <a:path extrusionOk="0" h="34" w="322">
                  <a:moveTo>
                    <a:pt x="305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14" y="0"/>
                    <a:pt x="322" y="7"/>
                    <a:pt x="322" y="17"/>
                  </a:cubicBezTo>
                  <a:cubicBezTo>
                    <a:pt x="322" y="26"/>
                    <a:pt x="314" y="34"/>
                    <a:pt x="305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38"/>
            <p:cNvSpPr/>
            <p:nvPr/>
          </p:nvSpPr>
          <p:spPr>
            <a:xfrm>
              <a:off x="209" y="2433"/>
              <a:ext cx="43" cy="37"/>
            </a:xfrm>
            <a:custGeom>
              <a:rect b="b" l="l" r="r" t="t"/>
              <a:pathLst>
                <a:path extrusionOk="0" h="265" w="309">
                  <a:moveTo>
                    <a:pt x="292" y="265"/>
                  </a:moveTo>
                  <a:cubicBezTo>
                    <a:pt x="17" y="265"/>
                    <a:pt x="17" y="265"/>
                    <a:pt x="17" y="265"/>
                  </a:cubicBezTo>
                  <a:cubicBezTo>
                    <a:pt x="8" y="265"/>
                    <a:pt x="0" y="257"/>
                    <a:pt x="0" y="24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01" y="0"/>
                    <a:pt x="309" y="8"/>
                    <a:pt x="309" y="17"/>
                  </a:cubicBezTo>
                  <a:cubicBezTo>
                    <a:pt x="309" y="248"/>
                    <a:pt x="309" y="248"/>
                    <a:pt x="309" y="248"/>
                  </a:cubicBezTo>
                  <a:cubicBezTo>
                    <a:pt x="309" y="257"/>
                    <a:pt x="301" y="265"/>
                    <a:pt x="292" y="265"/>
                  </a:cubicBezTo>
                  <a:close/>
                  <a:moveTo>
                    <a:pt x="35" y="231"/>
                  </a:moveTo>
                  <a:cubicBezTo>
                    <a:pt x="275" y="231"/>
                    <a:pt x="275" y="231"/>
                    <a:pt x="275" y="231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35" y="34"/>
                    <a:pt x="35" y="34"/>
                    <a:pt x="35" y="34"/>
                  </a:cubicBezTo>
                  <a:lnTo>
                    <a:pt x="35" y="2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8"/>
            <p:cNvSpPr/>
            <p:nvPr/>
          </p:nvSpPr>
          <p:spPr>
            <a:xfrm>
              <a:off x="209" y="2386"/>
              <a:ext cx="28" cy="45"/>
            </a:xfrm>
            <a:custGeom>
              <a:rect b="b" l="l" r="r" t="t"/>
              <a:pathLst>
                <a:path extrusionOk="0" h="326" w="203">
                  <a:moveTo>
                    <a:pt x="186" y="326"/>
                  </a:moveTo>
                  <a:cubicBezTo>
                    <a:pt x="17" y="326"/>
                    <a:pt x="17" y="326"/>
                    <a:pt x="17" y="326"/>
                  </a:cubicBezTo>
                  <a:cubicBezTo>
                    <a:pt x="8" y="326"/>
                    <a:pt x="0" y="318"/>
                    <a:pt x="0" y="30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5" y="0"/>
                    <a:pt x="203" y="8"/>
                    <a:pt x="203" y="17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18"/>
                    <a:pt x="195" y="326"/>
                    <a:pt x="186" y="326"/>
                  </a:cubicBezTo>
                  <a:close/>
                  <a:moveTo>
                    <a:pt x="35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35" y="34"/>
                    <a:pt x="35" y="34"/>
                    <a:pt x="35" y="34"/>
                  </a:cubicBezTo>
                  <a:lnTo>
                    <a:pt x="35" y="2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9" name="Google Shape;1219;p138"/>
          <p:cNvGrpSpPr/>
          <p:nvPr/>
        </p:nvGrpSpPr>
        <p:grpSpPr>
          <a:xfrm>
            <a:off x="1052474" y="2046166"/>
            <a:ext cx="435039" cy="436789"/>
            <a:chOff x="4673" y="1962"/>
            <a:chExt cx="160" cy="160"/>
          </a:xfrm>
        </p:grpSpPr>
        <p:sp>
          <p:nvSpPr>
            <p:cNvPr id="1220" name="Google Shape;1220;p138"/>
            <p:cNvSpPr/>
            <p:nvPr/>
          </p:nvSpPr>
          <p:spPr>
            <a:xfrm>
              <a:off x="4777" y="2026"/>
              <a:ext cx="55" cy="10"/>
            </a:xfrm>
            <a:custGeom>
              <a:rect b="b" l="l" r="r" t="t"/>
              <a:pathLst>
                <a:path extrusionOk="0" h="97" w="541">
                  <a:moveTo>
                    <a:pt x="518" y="97"/>
                  </a:moveTo>
                  <a:cubicBezTo>
                    <a:pt x="23" y="97"/>
                    <a:pt x="23" y="97"/>
                    <a:pt x="23" y="97"/>
                  </a:cubicBezTo>
                  <a:cubicBezTo>
                    <a:pt x="10" y="97"/>
                    <a:pt x="0" y="87"/>
                    <a:pt x="0" y="74"/>
                  </a:cubicBezTo>
                  <a:cubicBezTo>
                    <a:pt x="0" y="61"/>
                    <a:pt x="10" y="51"/>
                    <a:pt x="23" y="51"/>
                  </a:cubicBezTo>
                  <a:cubicBezTo>
                    <a:pt x="471" y="51"/>
                    <a:pt x="471" y="51"/>
                    <a:pt x="471" y="51"/>
                  </a:cubicBezTo>
                  <a:cubicBezTo>
                    <a:pt x="469" y="50"/>
                    <a:pt x="467" y="49"/>
                    <a:pt x="466" y="49"/>
                  </a:cubicBezTo>
                  <a:cubicBezTo>
                    <a:pt x="453" y="45"/>
                    <a:pt x="446" y="32"/>
                    <a:pt x="450" y="19"/>
                  </a:cubicBezTo>
                  <a:cubicBezTo>
                    <a:pt x="454" y="7"/>
                    <a:pt x="466" y="0"/>
                    <a:pt x="479" y="4"/>
                  </a:cubicBezTo>
                  <a:cubicBezTo>
                    <a:pt x="522" y="17"/>
                    <a:pt x="541" y="57"/>
                    <a:pt x="541" y="74"/>
                  </a:cubicBezTo>
                  <a:cubicBezTo>
                    <a:pt x="541" y="87"/>
                    <a:pt x="530" y="97"/>
                    <a:pt x="518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8"/>
            <p:cNvSpPr/>
            <p:nvPr/>
          </p:nvSpPr>
          <p:spPr>
            <a:xfrm>
              <a:off x="4733" y="1962"/>
              <a:ext cx="95" cy="69"/>
            </a:xfrm>
            <a:custGeom>
              <a:rect b="b" l="l" r="r" t="t"/>
              <a:pathLst>
                <a:path extrusionOk="0" h="677" w="927">
                  <a:moveTo>
                    <a:pt x="901" y="677"/>
                  </a:moveTo>
                  <a:cubicBezTo>
                    <a:pt x="899" y="677"/>
                    <a:pt x="897" y="676"/>
                    <a:pt x="895" y="676"/>
                  </a:cubicBezTo>
                  <a:cubicBezTo>
                    <a:pt x="840" y="660"/>
                    <a:pt x="793" y="638"/>
                    <a:pt x="737" y="587"/>
                  </a:cubicBezTo>
                  <a:cubicBezTo>
                    <a:pt x="687" y="540"/>
                    <a:pt x="236" y="115"/>
                    <a:pt x="236" y="115"/>
                  </a:cubicBezTo>
                  <a:cubicBezTo>
                    <a:pt x="234" y="113"/>
                    <a:pt x="189" y="65"/>
                    <a:pt x="126" y="51"/>
                  </a:cubicBezTo>
                  <a:cubicBezTo>
                    <a:pt x="116" y="49"/>
                    <a:pt x="88" y="48"/>
                    <a:pt x="61" y="47"/>
                  </a:cubicBezTo>
                  <a:cubicBezTo>
                    <a:pt x="257" y="488"/>
                    <a:pt x="257" y="488"/>
                    <a:pt x="257" y="488"/>
                  </a:cubicBezTo>
                  <a:cubicBezTo>
                    <a:pt x="263" y="499"/>
                    <a:pt x="257" y="513"/>
                    <a:pt x="246" y="518"/>
                  </a:cubicBezTo>
                  <a:cubicBezTo>
                    <a:pt x="234" y="523"/>
                    <a:pt x="220" y="518"/>
                    <a:pt x="215" y="50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26"/>
                    <a:pt x="1" y="18"/>
                    <a:pt x="5" y="11"/>
                  </a:cubicBezTo>
                  <a:cubicBezTo>
                    <a:pt x="10" y="4"/>
                    <a:pt x="16" y="0"/>
                    <a:pt x="27" y="0"/>
                  </a:cubicBezTo>
                  <a:cubicBezTo>
                    <a:pt x="45" y="0"/>
                    <a:pt x="113" y="1"/>
                    <a:pt x="135" y="5"/>
                  </a:cubicBezTo>
                  <a:cubicBezTo>
                    <a:pt x="213" y="22"/>
                    <a:pt x="267" y="80"/>
                    <a:pt x="269" y="82"/>
                  </a:cubicBezTo>
                  <a:cubicBezTo>
                    <a:pt x="269" y="82"/>
                    <a:pt x="269" y="82"/>
                    <a:pt x="269" y="82"/>
                  </a:cubicBezTo>
                  <a:cubicBezTo>
                    <a:pt x="269" y="82"/>
                    <a:pt x="719" y="506"/>
                    <a:pt x="769" y="553"/>
                  </a:cubicBezTo>
                  <a:cubicBezTo>
                    <a:pt x="818" y="598"/>
                    <a:pt x="858" y="616"/>
                    <a:pt x="908" y="631"/>
                  </a:cubicBezTo>
                  <a:cubicBezTo>
                    <a:pt x="920" y="635"/>
                    <a:pt x="927" y="647"/>
                    <a:pt x="924" y="660"/>
                  </a:cubicBezTo>
                  <a:cubicBezTo>
                    <a:pt x="921" y="670"/>
                    <a:pt x="911" y="677"/>
                    <a:pt x="901" y="6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8"/>
            <p:cNvSpPr/>
            <p:nvPr/>
          </p:nvSpPr>
          <p:spPr>
            <a:xfrm>
              <a:off x="4767" y="2065"/>
              <a:ext cx="65" cy="10"/>
            </a:xfrm>
            <a:custGeom>
              <a:rect b="b" l="l" r="r" t="t"/>
              <a:pathLst>
                <a:path extrusionOk="0" h="99" w="639">
                  <a:moveTo>
                    <a:pt x="616" y="99"/>
                  </a:moveTo>
                  <a:cubicBezTo>
                    <a:pt x="23" y="99"/>
                    <a:pt x="23" y="99"/>
                    <a:pt x="23" y="99"/>
                  </a:cubicBezTo>
                  <a:cubicBezTo>
                    <a:pt x="10" y="99"/>
                    <a:pt x="0" y="88"/>
                    <a:pt x="0" y="75"/>
                  </a:cubicBezTo>
                  <a:cubicBezTo>
                    <a:pt x="0" y="63"/>
                    <a:pt x="10" y="52"/>
                    <a:pt x="23" y="52"/>
                  </a:cubicBezTo>
                  <a:cubicBezTo>
                    <a:pt x="571" y="52"/>
                    <a:pt x="571" y="52"/>
                    <a:pt x="571" y="52"/>
                  </a:cubicBezTo>
                  <a:cubicBezTo>
                    <a:pt x="567" y="50"/>
                    <a:pt x="563" y="49"/>
                    <a:pt x="558" y="48"/>
                  </a:cubicBezTo>
                  <a:cubicBezTo>
                    <a:pt x="546" y="45"/>
                    <a:pt x="538" y="32"/>
                    <a:pt x="541" y="20"/>
                  </a:cubicBezTo>
                  <a:cubicBezTo>
                    <a:pt x="544" y="7"/>
                    <a:pt x="556" y="0"/>
                    <a:pt x="569" y="2"/>
                  </a:cubicBezTo>
                  <a:cubicBezTo>
                    <a:pt x="621" y="14"/>
                    <a:pt x="639" y="58"/>
                    <a:pt x="639" y="75"/>
                  </a:cubicBezTo>
                  <a:cubicBezTo>
                    <a:pt x="639" y="88"/>
                    <a:pt x="628" y="99"/>
                    <a:pt x="616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8"/>
            <p:cNvSpPr/>
            <p:nvPr/>
          </p:nvSpPr>
          <p:spPr>
            <a:xfrm>
              <a:off x="4705" y="1982"/>
              <a:ext cx="122" cy="89"/>
            </a:xfrm>
            <a:custGeom>
              <a:rect b="b" l="l" r="r" t="t"/>
              <a:pathLst>
                <a:path extrusionOk="0" h="864" w="1192">
                  <a:moveTo>
                    <a:pt x="1167" y="864"/>
                  </a:moveTo>
                  <a:cubicBezTo>
                    <a:pt x="1165" y="864"/>
                    <a:pt x="1163" y="864"/>
                    <a:pt x="1161" y="864"/>
                  </a:cubicBezTo>
                  <a:cubicBezTo>
                    <a:pt x="1083" y="845"/>
                    <a:pt x="1017" y="808"/>
                    <a:pt x="952" y="748"/>
                  </a:cubicBezTo>
                  <a:cubicBezTo>
                    <a:pt x="888" y="689"/>
                    <a:pt x="309" y="142"/>
                    <a:pt x="303" y="137"/>
                  </a:cubicBezTo>
                  <a:cubicBezTo>
                    <a:pt x="302" y="135"/>
                    <a:pt x="241" y="70"/>
                    <a:pt x="157" y="52"/>
                  </a:cubicBezTo>
                  <a:cubicBezTo>
                    <a:pt x="142" y="49"/>
                    <a:pt x="99" y="48"/>
                    <a:pt x="61" y="47"/>
                  </a:cubicBezTo>
                  <a:cubicBezTo>
                    <a:pt x="277" y="533"/>
                    <a:pt x="277" y="533"/>
                    <a:pt x="277" y="533"/>
                  </a:cubicBezTo>
                  <a:cubicBezTo>
                    <a:pt x="283" y="545"/>
                    <a:pt x="277" y="559"/>
                    <a:pt x="266" y="564"/>
                  </a:cubicBezTo>
                  <a:cubicBezTo>
                    <a:pt x="254" y="569"/>
                    <a:pt x="240" y="564"/>
                    <a:pt x="235" y="55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6"/>
                    <a:pt x="1" y="18"/>
                    <a:pt x="5" y="11"/>
                  </a:cubicBezTo>
                  <a:cubicBezTo>
                    <a:pt x="10" y="4"/>
                    <a:pt x="17" y="0"/>
                    <a:pt x="25" y="0"/>
                  </a:cubicBezTo>
                  <a:cubicBezTo>
                    <a:pt x="36" y="0"/>
                    <a:pt x="136" y="0"/>
                    <a:pt x="167" y="7"/>
                  </a:cubicBezTo>
                  <a:cubicBezTo>
                    <a:pt x="266" y="28"/>
                    <a:pt x="334" y="101"/>
                    <a:pt x="337" y="104"/>
                  </a:cubicBezTo>
                  <a:cubicBezTo>
                    <a:pt x="341" y="109"/>
                    <a:pt x="920" y="654"/>
                    <a:pt x="984" y="714"/>
                  </a:cubicBezTo>
                  <a:cubicBezTo>
                    <a:pt x="1043" y="769"/>
                    <a:pt x="1101" y="801"/>
                    <a:pt x="1172" y="818"/>
                  </a:cubicBezTo>
                  <a:cubicBezTo>
                    <a:pt x="1184" y="821"/>
                    <a:pt x="1192" y="834"/>
                    <a:pt x="1189" y="846"/>
                  </a:cubicBezTo>
                  <a:cubicBezTo>
                    <a:pt x="1187" y="857"/>
                    <a:pt x="1177" y="864"/>
                    <a:pt x="1167" y="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8"/>
            <p:cNvSpPr/>
            <p:nvPr/>
          </p:nvSpPr>
          <p:spPr>
            <a:xfrm>
              <a:off x="4673" y="2006"/>
              <a:ext cx="160" cy="116"/>
            </a:xfrm>
            <a:custGeom>
              <a:rect b="b" l="l" r="r" t="t"/>
              <a:pathLst>
                <a:path extrusionOk="0" h="1135" w="1558">
                  <a:moveTo>
                    <a:pt x="1535" y="1135"/>
                  </a:moveTo>
                  <a:cubicBezTo>
                    <a:pt x="585" y="1135"/>
                    <a:pt x="585" y="1135"/>
                    <a:pt x="585" y="1135"/>
                  </a:cubicBezTo>
                  <a:cubicBezTo>
                    <a:pt x="540" y="1135"/>
                    <a:pt x="490" y="1127"/>
                    <a:pt x="461" y="1067"/>
                  </a:cubicBezTo>
                  <a:cubicBezTo>
                    <a:pt x="451" y="1046"/>
                    <a:pt x="21" y="75"/>
                    <a:pt x="3" y="33"/>
                  </a:cubicBezTo>
                  <a:cubicBezTo>
                    <a:pt x="0" y="26"/>
                    <a:pt x="0" y="18"/>
                    <a:pt x="5" y="11"/>
                  </a:cubicBezTo>
                  <a:cubicBezTo>
                    <a:pt x="9" y="5"/>
                    <a:pt x="16" y="1"/>
                    <a:pt x="24" y="1"/>
                  </a:cubicBezTo>
                  <a:cubicBezTo>
                    <a:pt x="38" y="0"/>
                    <a:pt x="164" y="0"/>
                    <a:pt x="203" y="8"/>
                  </a:cubicBezTo>
                  <a:cubicBezTo>
                    <a:pt x="326" y="35"/>
                    <a:pt x="411" y="126"/>
                    <a:pt x="414" y="130"/>
                  </a:cubicBezTo>
                  <a:cubicBezTo>
                    <a:pt x="420" y="136"/>
                    <a:pt x="1152" y="826"/>
                    <a:pt x="1233" y="902"/>
                  </a:cubicBezTo>
                  <a:cubicBezTo>
                    <a:pt x="1308" y="971"/>
                    <a:pt x="1393" y="1017"/>
                    <a:pt x="1487" y="1038"/>
                  </a:cubicBezTo>
                  <a:cubicBezTo>
                    <a:pt x="1487" y="1038"/>
                    <a:pt x="1487" y="1038"/>
                    <a:pt x="1487" y="1038"/>
                  </a:cubicBezTo>
                  <a:cubicBezTo>
                    <a:pt x="1543" y="1051"/>
                    <a:pt x="1558" y="1091"/>
                    <a:pt x="1558" y="1112"/>
                  </a:cubicBezTo>
                  <a:cubicBezTo>
                    <a:pt x="1558" y="1125"/>
                    <a:pt x="1547" y="1135"/>
                    <a:pt x="1535" y="1135"/>
                  </a:cubicBezTo>
                  <a:close/>
                  <a:moveTo>
                    <a:pt x="60" y="47"/>
                  </a:moveTo>
                  <a:cubicBezTo>
                    <a:pt x="218" y="404"/>
                    <a:pt x="495" y="1031"/>
                    <a:pt x="503" y="1047"/>
                  </a:cubicBezTo>
                  <a:cubicBezTo>
                    <a:pt x="518" y="1078"/>
                    <a:pt x="539" y="1089"/>
                    <a:pt x="585" y="1089"/>
                  </a:cubicBezTo>
                  <a:cubicBezTo>
                    <a:pt x="1492" y="1089"/>
                    <a:pt x="1492" y="1089"/>
                    <a:pt x="1492" y="1089"/>
                  </a:cubicBezTo>
                  <a:cubicBezTo>
                    <a:pt x="1488" y="1087"/>
                    <a:pt x="1483" y="1085"/>
                    <a:pt x="1477" y="1084"/>
                  </a:cubicBezTo>
                  <a:cubicBezTo>
                    <a:pt x="1477" y="1084"/>
                    <a:pt x="1477" y="1084"/>
                    <a:pt x="1477" y="1084"/>
                  </a:cubicBezTo>
                  <a:cubicBezTo>
                    <a:pt x="1375" y="1060"/>
                    <a:pt x="1282" y="1010"/>
                    <a:pt x="1202" y="936"/>
                  </a:cubicBezTo>
                  <a:cubicBezTo>
                    <a:pt x="1121" y="860"/>
                    <a:pt x="388" y="169"/>
                    <a:pt x="381" y="163"/>
                  </a:cubicBezTo>
                  <a:cubicBezTo>
                    <a:pt x="379" y="160"/>
                    <a:pt x="301" y="77"/>
                    <a:pt x="193" y="54"/>
                  </a:cubicBezTo>
                  <a:cubicBezTo>
                    <a:pt x="171" y="50"/>
                    <a:pt x="106" y="48"/>
                    <a:pt x="60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138"/>
          <p:cNvSpPr/>
          <p:nvPr/>
        </p:nvSpPr>
        <p:spPr>
          <a:xfrm>
            <a:off x="3233978" y="3040302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38"/>
          <p:cNvSpPr/>
          <p:nvPr/>
        </p:nvSpPr>
        <p:spPr>
          <a:xfrm>
            <a:off x="2886450" y="2907117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PFS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38"/>
          <p:cNvSpPr/>
          <p:nvPr/>
        </p:nvSpPr>
        <p:spPr>
          <a:xfrm>
            <a:off x="2542730" y="3023290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FFS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38"/>
          <p:cNvSpPr/>
          <p:nvPr/>
        </p:nvSpPr>
        <p:spPr>
          <a:xfrm>
            <a:off x="2886450" y="3178528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138"/>
          <p:cNvSpPr/>
          <p:nvPr/>
        </p:nvSpPr>
        <p:spPr>
          <a:xfrm>
            <a:off x="3230321" y="3293420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NOE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0" name="Google Shape;1230;p138"/>
          <p:cNvGrpSpPr/>
          <p:nvPr/>
        </p:nvGrpSpPr>
        <p:grpSpPr>
          <a:xfrm>
            <a:off x="7192172" y="2415373"/>
            <a:ext cx="242215" cy="240133"/>
            <a:chOff x="6311" y="2078"/>
            <a:chExt cx="170" cy="168"/>
          </a:xfrm>
        </p:grpSpPr>
        <p:sp>
          <p:nvSpPr>
            <p:cNvPr id="1231" name="Google Shape;1231;p138"/>
            <p:cNvSpPr/>
            <p:nvPr/>
          </p:nvSpPr>
          <p:spPr>
            <a:xfrm>
              <a:off x="6330" y="2097"/>
              <a:ext cx="132" cy="127"/>
            </a:xfrm>
            <a:custGeom>
              <a:rect b="b" l="l" r="r" t="t"/>
              <a:pathLst>
                <a:path extrusionOk="0" h="1273" w="1317">
                  <a:moveTo>
                    <a:pt x="490" y="1269"/>
                  </a:moveTo>
                  <a:cubicBezTo>
                    <a:pt x="472" y="1269"/>
                    <a:pt x="455" y="1264"/>
                    <a:pt x="442" y="1253"/>
                  </a:cubicBezTo>
                  <a:cubicBezTo>
                    <a:pt x="425" y="1241"/>
                    <a:pt x="416" y="1220"/>
                    <a:pt x="416" y="1196"/>
                  </a:cubicBezTo>
                  <a:cubicBezTo>
                    <a:pt x="417" y="1164"/>
                    <a:pt x="422" y="1151"/>
                    <a:pt x="435" y="1134"/>
                  </a:cubicBezTo>
                  <a:cubicBezTo>
                    <a:pt x="442" y="1123"/>
                    <a:pt x="458" y="1107"/>
                    <a:pt x="514" y="1068"/>
                  </a:cubicBezTo>
                  <a:cubicBezTo>
                    <a:pt x="539" y="1050"/>
                    <a:pt x="555" y="1039"/>
                    <a:pt x="564" y="1032"/>
                  </a:cubicBezTo>
                  <a:cubicBezTo>
                    <a:pt x="554" y="968"/>
                    <a:pt x="549" y="870"/>
                    <a:pt x="550" y="743"/>
                  </a:cubicBezTo>
                  <a:cubicBezTo>
                    <a:pt x="550" y="732"/>
                    <a:pt x="549" y="724"/>
                    <a:pt x="549" y="718"/>
                  </a:cubicBezTo>
                  <a:cubicBezTo>
                    <a:pt x="528" y="724"/>
                    <a:pt x="483" y="739"/>
                    <a:pt x="385" y="782"/>
                  </a:cubicBezTo>
                  <a:cubicBezTo>
                    <a:pt x="282" y="826"/>
                    <a:pt x="207" y="863"/>
                    <a:pt x="169" y="887"/>
                  </a:cubicBezTo>
                  <a:cubicBezTo>
                    <a:pt x="110" y="924"/>
                    <a:pt x="90" y="930"/>
                    <a:pt x="74" y="930"/>
                  </a:cubicBezTo>
                  <a:cubicBezTo>
                    <a:pt x="59" y="930"/>
                    <a:pt x="38" y="924"/>
                    <a:pt x="19" y="895"/>
                  </a:cubicBezTo>
                  <a:cubicBezTo>
                    <a:pt x="6" y="878"/>
                    <a:pt x="0" y="859"/>
                    <a:pt x="0" y="841"/>
                  </a:cubicBezTo>
                  <a:cubicBezTo>
                    <a:pt x="1" y="813"/>
                    <a:pt x="15" y="778"/>
                    <a:pt x="187" y="654"/>
                  </a:cubicBezTo>
                  <a:cubicBezTo>
                    <a:pt x="267" y="596"/>
                    <a:pt x="267" y="596"/>
                    <a:pt x="267" y="596"/>
                  </a:cubicBezTo>
                  <a:cubicBezTo>
                    <a:pt x="268" y="565"/>
                    <a:pt x="268" y="565"/>
                    <a:pt x="268" y="565"/>
                  </a:cubicBezTo>
                  <a:cubicBezTo>
                    <a:pt x="268" y="523"/>
                    <a:pt x="277" y="494"/>
                    <a:pt x="296" y="476"/>
                  </a:cubicBezTo>
                  <a:cubicBezTo>
                    <a:pt x="309" y="464"/>
                    <a:pt x="326" y="459"/>
                    <a:pt x="344" y="458"/>
                  </a:cubicBezTo>
                  <a:cubicBezTo>
                    <a:pt x="372" y="458"/>
                    <a:pt x="393" y="471"/>
                    <a:pt x="404" y="493"/>
                  </a:cubicBezTo>
                  <a:cubicBezTo>
                    <a:pt x="557" y="373"/>
                    <a:pt x="557" y="373"/>
                    <a:pt x="557" y="373"/>
                  </a:cubicBezTo>
                  <a:cubicBezTo>
                    <a:pt x="559" y="235"/>
                    <a:pt x="559" y="235"/>
                    <a:pt x="559" y="235"/>
                  </a:cubicBezTo>
                  <a:cubicBezTo>
                    <a:pt x="560" y="126"/>
                    <a:pt x="587" y="0"/>
                    <a:pt x="658" y="0"/>
                  </a:cubicBezTo>
                  <a:cubicBezTo>
                    <a:pt x="658" y="0"/>
                    <a:pt x="659" y="0"/>
                    <a:pt x="659" y="0"/>
                  </a:cubicBezTo>
                  <a:cubicBezTo>
                    <a:pt x="669" y="0"/>
                    <a:pt x="685" y="3"/>
                    <a:pt x="701" y="18"/>
                  </a:cubicBezTo>
                  <a:cubicBezTo>
                    <a:pt x="735" y="52"/>
                    <a:pt x="757" y="133"/>
                    <a:pt x="758" y="235"/>
                  </a:cubicBezTo>
                  <a:cubicBezTo>
                    <a:pt x="759" y="373"/>
                    <a:pt x="759" y="373"/>
                    <a:pt x="759" y="373"/>
                  </a:cubicBezTo>
                  <a:cubicBezTo>
                    <a:pt x="912" y="493"/>
                    <a:pt x="912" y="493"/>
                    <a:pt x="912" y="493"/>
                  </a:cubicBezTo>
                  <a:cubicBezTo>
                    <a:pt x="915" y="487"/>
                    <a:pt x="919" y="482"/>
                    <a:pt x="924" y="477"/>
                  </a:cubicBezTo>
                  <a:cubicBezTo>
                    <a:pt x="936" y="465"/>
                    <a:pt x="953" y="458"/>
                    <a:pt x="973" y="458"/>
                  </a:cubicBezTo>
                  <a:cubicBezTo>
                    <a:pt x="991" y="457"/>
                    <a:pt x="1008" y="464"/>
                    <a:pt x="1021" y="476"/>
                  </a:cubicBezTo>
                  <a:cubicBezTo>
                    <a:pt x="1039" y="494"/>
                    <a:pt x="1049" y="523"/>
                    <a:pt x="1049" y="565"/>
                  </a:cubicBezTo>
                  <a:cubicBezTo>
                    <a:pt x="1050" y="596"/>
                    <a:pt x="1050" y="596"/>
                    <a:pt x="1050" y="596"/>
                  </a:cubicBezTo>
                  <a:cubicBezTo>
                    <a:pt x="1130" y="654"/>
                    <a:pt x="1130" y="654"/>
                    <a:pt x="1130" y="654"/>
                  </a:cubicBezTo>
                  <a:cubicBezTo>
                    <a:pt x="1302" y="779"/>
                    <a:pt x="1316" y="813"/>
                    <a:pt x="1317" y="840"/>
                  </a:cubicBezTo>
                  <a:cubicBezTo>
                    <a:pt x="1317" y="858"/>
                    <a:pt x="1311" y="876"/>
                    <a:pt x="1298" y="895"/>
                  </a:cubicBezTo>
                  <a:cubicBezTo>
                    <a:pt x="1277" y="925"/>
                    <a:pt x="1256" y="930"/>
                    <a:pt x="1239" y="930"/>
                  </a:cubicBezTo>
                  <a:cubicBezTo>
                    <a:pt x="1224" y="930"/>
                    <a:pt x="1204" y="922"/>
                    <a:pt x="1148" y="887"/>
                  </a:cubicBezTo>
                  <a:cubicBezTo>
                    <a:pt x="1109" y="863"/>
                    <a:pt x="1036" y="827"/>
                    <a:pt x="932" y="782"/>
                  </a:cubicBezTo>
                  <a:cubicBezTo>
                    <a:pt x="835" y="740"/>
                    <a:pt x="789" y="724"/>
                    <a:pt x="768" y="718"/>
                  </a:cubicBezTo>
                  <a:cubicBezTo>
                    <a:pt x="767" y="724"/>
                    <a:pt x="766" y="732"/>
                    <a:pt x="766" y="743"/>
                  </a:cubicBezTo>
                  <a:cubicBezTo>
                    <a:pt x="767" y="871"/>
                    <a:pt x="763" y="968"/>
                    <a:pt x="753" y="1032"/>
                  </a:cubicBezTo>
                  <a:cubicBezTo>
                    <a:pt x="764" y="1041"/>
                    <a:pt x="781" y="1053"/>
                    <a:pt x="803" y="1068"/>
                  </a:cubicBezTo>
                  <a:cubicBezTo>
                    <a:pt x="861" y="1109"/>
                    <a:pt x="876" y="1124"/>
                    <a:pt x="883" y="1135"/>
                  </a:cubicBezTo>
                  <a:cubicBezTo>
                    <a:pt x="895" y="1151"/>
                    <a:pt x="900" y="1163"/>
                    <a:pt x="901" y="1196"/>
                  </a:cubicBezTo>
                  <a:cubicBezTo>
                    <a:pt x="901" y="1220"/>
                    <a:pt x="892" y="1240"/>
                    <a:pt x="875" y="1253"/>
                  </a:cubicBezTo>
                  <a:cubicBezTo>
                    <a:pt x="857" y="1268"/>
                    <a:pt x="831" y="1273"/>
                    <a:pt x="805" y="1266"/>
                  </a:cubicBezTo>
                  <a:cubicBezTo>
                    <a:pt x="774" y="1259"/>
                    <a:pt x="734" y="1245"/>
                    <a:pt x="658" y="1217"/>
                  </a:cubicBezTo>
                  <a:cubicBezTo>
                    <a:pt x="584" y="1245"/>
                    <a:pt x="543" y="1259"/>
                    <a:pt x="511" y="1266"/>
                  </a:cubicBezTo>
                  <a:cubicBezTo>
                    <a:pt x="504" y="1268"/>
                    <a:pt x="497" y="1269"/>
                    <a:pt x="490" y="1269"/>
                  </a:cubicBezTo>
                  <a:close/>
                  <a:moveTo>
                    <a:pt x="658" y="1168"/>
                  </a:moveTo>
                  <a:cubicBezTo>
                    <a:pt x="661" y="1168"/>
                    <a:pt x="664" y="1168"/>
                    <a:pt x="667" y="1169"/>
                  </a:cubicBezTo>
                  <a:cubicBezTo>
                    <a:pt x="745" y="1199"/>
                    <a:pt x="786" y="1213"/>
                    <a:pt x="816" y="1220"/>
                  </a:cubicBezTo>
                  <a:cubicBezTo>
                    <a:pt x="828" y="1223"/>
                    <a:pt x="839" y="1221"/>
                    <a:pt x="845" y="1216"/>
                  </a:cubicBezTo>
                  <a:cubicBezTo>
                    <a:pt x="851" y="1212"/>
                    <a:pt x="853" y="1206"/>
                    <a:pt x="853" y="1197"/>
                  </a:cubicBezTo>
                  <a:cubicBezTo>
                    <a:pt x="853" y="1174"/>
                    <a:pt x="850" y="1171"/>
                    <a:pt x="844" y="1163"/>
                  </a:cubicBezTo>
                  <a:cubicBezTo>
                    <a:pt x="840" y="1156"/>
                    <a:pt x="827" y="1143"/>
                    <a:pt x="776" y="1107"/>
                  </a:cubicBezTo>
                  <a:cubicBezTo>
                    <a:pt x="740" y="1082"/>
                    <a:pt x="721" y="1068"/>
                    <a:pt x="712" y="1060"/>
                  </a:cubicBezTo>
                  <a:cubicBezTo>
                    <a:pt x="705" y="1055"/>
                    <a:pt x="702" y="1046"/>
                    <a:pt x="704" y="1038"/>
                  </a:cubicBezTo>
                  <a:cubicBezTo>
                    <a:pt x="714" y="977"/>
                    <a:pt x="719" y="878"/>
                    <a:pt x="719" y="743"/>
                  </a:cubicBezTo>
                  <a:cubicBezTo>
                    <a:pt x="719" y="702"/>
                    <a:pt x="726" y="679"/>
                    <a:pt x="740" y="671"/>
                  </a:cubicBezTo>
                  <a:cubicBezTo>
                    <a:pt x="744" y="669"/>
                    <a:pt x="748" y="668"/>
                    <a:pt x="752" y="668"/>
                  </a:cubicBezTo>
                  <a:cubicBezTo>
                    <a:pt x="761" y="668"/>
                    <a:pt x="789" y="668"/>
                    <a:pt x="951" y="739"/>
                  </a:cubicBezTo>
                  <a:cubicBezTo>
                    <a:pt x="1058" y="785"/>
                    <a:pt x="1132" y="821"/>
                    <a:pt x="1173" y="847"/>
                  </a:cubicBezTo>
                  <a:cubicBezTo>
                    <a:pt x="1225" y="879"/>
                    <a:pt x="1237" y="882"/>
                    <a:pt x="1240" y="882"/>
                  </a:cubicBezTo>
                  <a:cubicBezTo>
                    <a:pt x="1248" y="882"/>
                    <a:pt x="1254" y="874"/>
                    <a:pt x="1259" y="868"/>
                  </a:cubicBezTo>
                  <a:cubicBezTo>
                    <a:pt x="1266" y="858"/>
                    <a:pt x="1269" y="849"/>
                    <a:pt x="1269" y="841"/>
                  </a:cubicBezTo>
                  <a:cubicBezTo>
                    <a:pt x="1269" y="835"/>
                    <a:pt x="1257" y="805"/>
                    <a:pt x="1102" y="693"/>
                  </a:cubicBezTo>
                  <a:cubicBezTo>
                    <a:pt x="1012" y="627"/>
                    <a:pt x="1012" y="627"/>
                    <a:pt x="1012" y="627"/>
                  </a:cubicBezTo>
                  <a:cubicBezTo>
                    <a:pt x="1006" y="623"/>
                    <a:pt x="1002" y="616"/>
                    <a:pt x="1002" y="608"/>
                  </a:cubicBezTo>
                  <a:cubicBezTo>
                    <a:pt x="1002" y="566"/>
                    <a:pt x="1002" y="566"/>
                    <a:pt x="1002" y="566"/>
                  </a:cubicBezTo>
                  <a:cubicBezTo>
                    <a:pt x="1001" y="529"/>
                    <a:pt x="993" y="515"/>
                    <a:pt x="988" y="510"/>
                  </a:cubicBezTo>
                  <a:cubicBezTo>
                    <a:pt x="985" y="508"/>
                    <a:pt x="980" y="505"/>
                    <a:pt x="974" y="505"/>
                  </a:cubicBezTo>
                  <a:cubicBezTo>
                    <a:pt x="966" y="505"/>
                    <a:pt x="961" y="507"/>
                    <a:pt x="958" y="510"/>
                  </a:cubicBezTo>
                  <a:cubicBezTo>
                    <a:pt x="954" y="515"/>
                    <a:pt x="951" y="523"/>
                    <a:pt x="951" y="533"/>
                  </a:cubicBezTo>
                  <a:cubicBezTo>
                    <a:pt x="953" y="543"/>
                    <a:pt x="948" y="552"/>
                    <a:pt x="940" y="557"/>
                  </a:cubicBezTo>
                  <a:cubicBezTo>
                    <a:pt x="931" y="561"/>
                    <a:pt x="921" y="560"/>
                    <a:pt x="913" y="554"/>
                  </a:cubicBezTo>
                  <a:cubicBezTo>
                    <a:pt x="721" y="403"/>
                    <a:pt x="721" y="403"/>
                    <a:pt x="721" y="403"/>
                  </a:cubicBezTo>
                  <a:cubicBezTo>
                    <a:pt x="715" y="399"/>
                    <a:pt x="712" y="392"/>
                    <a:pt x="712" y="385"/>
                  </a:cubicBezTo>
                  <a:cubicBezTo>
                    <a:pt x="710" y="235"/>
                    <a:pt x="710" y="235"/>
                    <a:pt x="710" y="235"/>
                  </a:cubicBezTo>
                  <a:cubicBezTo>
                    <a:pt x="709" y="136"/>
                    <a:pt x="688" y="72"/>
                    <a:pt x="668" y="52"/>
                  </a:cubicBezTo>
                  <a:cubicBezTo>
                    <a:pt x="665" y="50"/>
                    <a:pt x="663" y="46"/>
                    <a:pt x="659" y="47"/>
                  </a:cubicBezTo>
                  <a:cubicBezTo>
                    <a:pt x="659" y="47"/>
                    <a:pt x="659" y="47"/>
                    <a:pt x="658" y="47"/>
                  </a:cubicBezTo>
                  <a:cubicBezTo>
                    <a:pt x="643" y="47"/>
                    <a:pt x="608" y="101"/>
                    <a:pt x="607" y="235"/>
                  </a:cubicBezTo>
                  <a:cubicBezTo>
                    <a:pt x="605" y="385"/>
                    <a:pt x="605" y="385"/>
                    <a:pt x="605" y="385"/>
                  </a:cubicBezTo>
                  <a:cubicBezTo>
                    <a:pt x="605" y="392"/>
                    <a:pt x="601" y="398"/>
                    <a:pt x="596" y="403"/>
                  </a:cubicBezTo>
                  <a:cubicBezTo>
                    <a:pt x="404" y="555"/>
                    <a:pt x="404" y="555"/>
                    <a:pt x="404" y="555"/>
                  </a:cubicBezTo>
                  <a:cubicBezTo>
                    <a:pt x="396" y="560"/>
                    <a:pt x="386" y="561"/>
                    <a:pt x="378" y="557"/>
                  </a:cubicBezTo>
                  <a:cubicBezTo>
                    <a:pt x="370" y="553"/>
                    <a:pt x="365" y="544"/>
                    <a:pt x="365" y="534"/>
                  </a:cubicBezTo>
                  <a:cubicBezTo>
                    <a:pt x="365" y="505"/>
                    <a:pt x="350" y="504"/>
                    <a:pt x="342" y="505"/>
                  </a:cubicBezTo>
                  <a:cubicBezTo>
                    <a:pt x="335" y="505"/>
                    <a:pt x="331" y="508"/>
                    <a:pt x="329" y="510"/>
                  </a:cubicBezTo>
                  <a:cubicBezTo>
                    <a:pt x="324" y="515"/>
                    <a:pt x="316" y="529"/>
                    <a:pt x="315" y="566"/>
                  </a:cubicBezTo>
                  <a:cubicBezTo>
                    <a:pt x="315" y="609"/>
                    <a:pt x="315" y="609"/>
                    <a:pt x="315" y="609"/>
                  </a:cubicBezTo>
                  <a:cubicBezTo>
                    <a:pt x="315" y="616"/>
                    <a:pt x="311" y="623"/>
                    <a:pt x="305" y="628"/>
                  </a:cubicBezTo>
                  <a:cubicBezTo>
                    <a:pt x="215" y="693"/>
                    <a:pt x="215" y="693"/>
                    <a:pt x="215" y="693"/>
                  </a:cubicBezTo>
                  <a:cubicBezTo>
                    <a:pt x="60" y="805"/>
                    <a:pt x="48" y="835"/>
                    <a:pt x="48" y="841"/>
                  </a:cubicBezTo>
                  <a:cubicBezTo>
                    <a:pt x="48" y="849"/>
                    <a:pt x="51" y="859"/>
                    <a:pt x="58" y="868"/>
                  </a:cubicBezTo>
                  <a:cubicBezTo>
                    <a:pt x="62" y="874"/>
                    <a:pt x="68" y="882"/>
                    <a:pt x="75" y="882"/>
                  </a:cubicBezTo>
                  <a:cubicBezTo>
                    <a:pt x="75" y="882"/>
                    <a:pt x="75" y="882"/>
                    <a:pt x="75" y="882"/>
                  </a:cubicBezTo>
                  <a:cubicBezTo>
                    <a:pt x="79" y="882"/>
                    <a:pt x="92" y="879"/>
                    <a:pt x="144" y="847"/>
                  </a:cubicBezTo>
                  <a:cubicBezTo>
                    <a:pt x="185" y="821"/>
                    <a:pt x="259" y="784"/>
                    <a:pt x="366" y="738"/>
                  </a:cubicBezTo>
                  <a:cubicBezTo>
                    <a:pt x="513" y="674"/>
                    <a:pt x="550" y="668"/>
                    <a:pt x="565" y="668"/>
                  </a:cubicBezTo>
                  <a:cubicBezTo>
                    <a:pt x="570" y="668"/>
                    <a:pt x="573" y="669"/>
                    <a:pt x="577" y="671"/>
                  </a:cubicBezTo>
                  <a:cubicBezTo>
                    <a:pt x="591" y="680"/>
                    <a:pt x="597" y="702"/>
                    <a:pt x="598" y="743"/>
                  </a:cubicBezTo>
                  <a:cubicBezTo>
                    <a:pt x="597" y="877"/>
                    <a:pt x="602" y="977"/>
                    <a:pt x="613" y="1038"/>
                  </a:cubicBezTo>
                  <a:cubicBezTo>
                    <a:pt x="615" y="1046"/>
                    <a:pt x="612" y="1055"/>
                    <a:pt x="605" y="1060"/>
                  </a:cubicBezTo>
                  <a:cubicBezTo>
                    <a:pt x="592" y="1072"/>
                    <a:pt x="563" y="1092"/>
                    <a:pt x="541" y="1107"/>
                  </a:cubicBezTo>
                  <a:cubicBezTo>
                    <a:pt x="494" y="1140"/>
                    <a:pt x="478" y="1155"/>
                    <a:pt x="473" y="1162"/>
                  </a:cubicBezTo>
                  <a:cubicBezTo>
                    <a:pt x="466" y="1172"/>
                    <a:pt x="464" y="1175"/>
                    <a:pt x="464" y="1197"/>
                  </a:cubicBezTo>
                  <a:cubicBezTo>
                    <a:pt x="463" y="1208"/>
                    <a:pt x="467" y="1213"/>
                    <a:pt x="471" y="1215"/>
                  </a:cubicBezTo>
                  <a:cubicBezTo>
                    <a:pt x="478" y="1221"/>
                    <a:pt x="489" y="1223"/>
                    <a:pt x="500" y="1220"/>
                  </a:cubicBezTo>
                  <a:cubicBezTo>
                    <a:pt x="531" y="1213"/>
                    <a:pt x="572" y="1199"/>
                    <a:pt x="650" y="1169"/>
                  </a:cubicBezTo>
                  <a:cubicBezTo>
                    <a:pt x="652" y="1168"/>
                    <a:pt x="655" y="1168"/>
                    <a:pt x="658" y="116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38"/>
            <p:cNvSpPr/>
            <p:nvPr/>
          </p:nvSpPr>
          <p:spPr>
            <a:xfrm>
              <a:off x="6311" y="2078"/>
              <a:ext cx="170" cy="168"/>
            </a:xfrm>
            <a:custGeom>
              <a:rect b="b" l="l" r="r" t="t"/>
              <a:pathLst>
                <a:path extrusionOk="0" h="1675" w="1697">
                  <a:moveTo>
                    <a:pt x="848" y="1675"/>
                  </a:moveTo>
                  <a:cubicBezTo>
                    <a:pt x="380" y="1675"/>
                    <a:pt x="0" y="1294"/>
                    <a:pt x="0" y="826"/>
                  </a:cubicBezTo>
                  <a:cubicBezTo>
                    <a:pt x="0" y="497"/>
                    <a:pt x="192" y="195"/>
                    <a:pt x="490" y="57"/>
                  </a:cubicBezTo>
                  <a:cubicBezTo>
                    <a:pt x="502" y="51"/>
                    <a:pt x="516" y="56"/>
                    <a:pt x="522" y="68"/>
                  </a:cubicBezTo>
                  <a:cubicBezTo>
                    <a:pt x="527" y="80"/>
                    <a:pt x="522" y="94"/>
                    <a:pt x="510" y="100"/>
                  </a:cubicBezTo>
                  <a:cubicBezTo>
                    <a:pt x="229" y="231"/>
                    <a:pt x="47" y="516"/>
                    <a:pt x="47" y="826"/>
                  </a:cubicBezTo>
                  <a:cubicBezTo>
                    <a:pt x="47" y="1268"/>
                    <a:pt x="407" y="1627"/>
                    <a:pt x="848" y="1627"/>
                  </a:cubicBezTo>
                  <a:cubicBezTo>
                    <a:pt x="1290" y="1627"/>
                    <a:pt x="1649" y="1268"/>
                    <a:pt x="1649" y="826"/>
                  </a:cubicBezTo>
                  <a:cubicBezTo>
                    <a:pt x="1649" y="458"/>
                    <a:pt x="1400" y="139"/>
                    <a:pt x="1044" y="49"/>
                  </a:cubicBezTo>
                  <a:cubicBezTo>
                    <a:pt x="1031" y="46"/>
                    <a:pt x="1023" y="33"/>
                    <a:pt x="1026" y="20"/>
                  </a:cubicBezTo>
                  <a:cubicBezTo>
                    <a:pt x="1030" y="8"/>
                    <a:pt x="1043" y="0"/>
                    <a:pt x="1055" y="3"/>
                  </a:cubicBezTo>
                  <a:cubicBezTo>
                    <a:pt x="1433" y="98"/>
                    <a:pt x="1697" y="436"/>
                    <a:pt x="1697" y="826"/>
                  </a:cubicBezTo>
                  <a:cubicBezTo>
                    <a:pt x="1697" y="1294"/>
                    <a:pt x="1316" y="1675"/>
                    <a:pt x="848" y="167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38"/>
            <p:cNvSpPr/>
            <p:nvPr/>
          </p:nvSpPr>
          <p:spPr>
            <a:xfrm>
              <a:off x="6344" y="2078"/>
              <a:ext cx="19" cy="10"/>
            </a:xfrm>
            <a:custGeom>
              <a:rect b="b" l="l" r="r" t="t"/>
              <a:pathLst>
                <a:path extrusionOk="0" h="103" w="196">
                  <a:moveTo>
                    <a:pt x="169" y="103"/>
                  </a:moveTo>
                  <a:cubicBezTo>
                    <a:pt x="167" y="103"/>
                    <a:pt x="164" y="102"/>
                    <a:pt x="161" y="101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7" y="45"/>
                    <a:pt x="0" y="31"/>
                    <a:pt x="5" y="19"/>
                  </a:cubicBezTo>
                  <a:cubicBezTo>
                    <a:pt x="9" y="7"/>
                    <a:pt x="23" y="0"/>
                    <a:pt x="35" y="5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90" y="61"/>
                    <a:pt x="196" y="75"/>
                    <a:pt x="192" y="87"/>
                  </a:cubicBezTo>
                  <a:cubicBezTo>
                    <a:pt x="188" y="97"/>
                    <a:pt x="179" y="103"/>
                    <a:pt x="169" y="103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38"/>
            <p:cNvSpPr/>
            <p:nvPr/>
          </p:nvSpPr>
          <p:spPr>
            <a:xfrm>
              <a:off x="6355" y="2083"/>
              <a:ext cx="8" cy="19"/>
            </a:xfrm>
            <a:custGeom>
              <a:rect b="b" l="l" r="r" t="t"/>
              <a:pathLst>
                <a:path extrusionOk="0" h="192" w="78">
                  <a:moveTo>
                    <a:pt x="26" y="192"/>
                  </a:moveTo>
                  <a:cubicBezTo>
                    <a:pt x="25" y="192"/>
                    <a:pt x="23" y="191"/>
                    <a:pt x="22" y="191"/>
                  </a:cubicBezTo>
                  <a:cubicBezTo>
                    <a:pt x="9" y="189"/>
                    <a:pt x="0" y="176"/>
                    <a:pt x="3" y="16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9"/>
                    <a:pt x="44" y="0"/>
                    <a:pt x="57" y="3"/>
                  </a:cubicBezTo>
                  <a:cubicBezTo>
                    <a:pt x="70" y="5"/>
                    <a:pt x="78" y="18"/>
                    <a:pt x="76" y="30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47" y="184"/>
                    <a:pt x="37" y="192"/>
                    <a:pt x="26" y="19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138"/>
          <p:cNvGrpSpPr/>
          <p:nvPr/>
        </p:nvGrpSpPr>
        <p:grpSpPr>
          <a:xfrm>
            <a:off x="7212438" y="3060327"/>
            <a:ext cx="199753" cy="193880"/>
            <a:chOff x="6032" y="2089"/>
            <a:chExt cx="140" cy="135"/>
          </a:xfrm>
        </p:grpSpPr>
        <p:sp>
          <p:nvSpPr>
            <p:cNvPr id="1236" name="Google Shape;1236;p138"/>
            <p:cNvSpPr/>
            <p:nvPr/>
          </p:nvSpPr>
          <p:spPr>
            <a:xfrm>
              <a:off x="6072" y="2089"/>
              <a:ext cx="62" cy="41"/>
            </a:xfrm>
            <a:custGeom>
              <a:rect b="b" l="l" r="r" t="t"/>
              <a:pathLst>
                <a:path extrusionOk="0" h="278" w="416">
                  <a:moveTo>
                    <a:pt x="397" y="278"/>
                  </a:moveTo>
                  <a:cubicBezTo>
                    <a:pt x="392" y="278"/>
                    <a:pt x="386" y="276"/>
                    <a:pt x="383" y="270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59" y="57"/>
                    <a:pt x="227" y="32"/>
                    <a:pt x="19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67" y="32"/>
                    <a:pt x="142" y="51"/>
                    <a:pt x="122" y="85"/>
                  </a:cubicBezTo>
                  <a:cubicBezTo>
                    <a:pt x="32" y="241"/>
                    <a:pt x="32" y="241"/>
                    <a:pt x="32" y="241"/>
                  </a:cubicBezTo>
                  <a:cubicBezTo>
                    <a:pt x="28" y="248"/>
                    <a:pt x="18" y="251"/>
                    <a:pt x="10" y="247"/>
                  </a:cubicBezTo>
                  <a:cubicBezTo>
                    <a:pt x="2" y="242"/>
                    <a:pt x="0" y="232"/>
                    <a:pt x="4" y="225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120" y="25"/>
                    <a:pt x="155" y="0"/>
                    <a:pt x="195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38" y="0"/>
                    <a:pt x="281" y="30"/>
                    <a:pt x="312" y="83"/>
                  </a:cubicBezTo>
                  <a:cubicBezTo>
                    <a:pt x="411" y="254"/>
                    <a:pt x="411" y="254"/>
                    <a:pt x="411" y="254"/>
                  </a:cubicBezTo>
                  <a:cubicBezTo>
                    <a:pt x="416" y="262"/>
                    <a:pt x="413" y="272"/>
                    <a:pt x="405" y="276"/>
                  </a:cubicBezTo>
                  <a:cubicBezTo>
                    <a:pt x="403" y="278"/>
                    <a:pt x="400" y="278"/>
                    <a:pt x="397" y="27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38"/>
            <p:cNvSpPr/>
            <p:nvPr/>
          </p:nvSpPr>
          <p:spPr>
            <a:xfrm>
              <a:off x="6032" y="2159"/>
              <a:ext cx="48" cy="52"/>
            </a:xfrm>
            <a:custGeom>
              <a:rect b="b" l="l" r="r" t="t"/>
              <a:pathLst>
                <a:path extrusionOk="0" h="358" w="327">
                  <a:moveTo>
                    <a:pt x="311" y="358"/>
                  </a:moveTo>
                  <a:cubicBezTo>
                    <a:pt x="132" y="358"/>
                    <a:pt x="132" y="358"/>
                    <a:pt x="132" y="358"/>
                  </a:cubicBezTo>
                  <a:cubicBezTo>
                    <a:pt x="80" y="358"/>
                    <a:pt x="40" y="339"/>
                    <a:pt x="21" y="305"/>
                  </a:cubicBezTo>
                  <a:cubicBezTo>
                    <a:pt x="0" y="269"/>
                    <a:pt x="5" y="221"/>
                    <a:pt x="34" y="172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34" y="2"/>
                    <a:pt x="144" y="0"/>
                    <a:pt x="151" y="4"/>
                  </a:cubicBezTo>
                  <a:cubicBezTo>
                    <a:pt x="159" y="9"/>
                    <a:pt x="161" y="19"/>
                    <a:pt x="157" y="26"/>
                  </a:cubicBezTo>
                  <a:cubicBezTo>
                    <a:pt x="62" y="188"/>
                    <a:pt x="62" y="188"/>
                    <a:pt x="62" y="188"/>
                  </a:cubicBezTo>
                  <a:cubicBezTo>
                    <a:pt x="39" y="227"/>
                    <a:pt x="34" y="264"/>
                    <a:pt x="49" y="289"/>
                  </a:cubicBezTo>
                  <a:cubicBezTo>
                    <a:pt x="62" y="313"/>
                    <a:pt x="92" y="326"/>
                    <a:pt x="132" y="326"/>
                  </a:cubicBezTo>
                  <a:cubicBezTo>
                    <a:pt x="311" y="326"/>
                    <a:pt x="311" y="326"/>
                    <a:pt x="311" y="326"/>
                  </a:cubicBezTo>
                  <a:cubicBezTo>
                    <a:pt x="320" y="326"/>
                    <a:pt x="327" y="333"/>
                    <a:pt x="327" y="342"/>
                  </a:cubicBezTo>
                  <a:cubicBezTo>
                    <a:pt x="327" y="351"/>
                    <a:pt x="320" y="358"/>
                    <a:pt x="311" y="35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8"/>
            <p:cNvSpPr/>
            <p:nvPr/>
          </p:nvSpPr>
          <p:spPr>
            <a:xfrm>
              <a:off x="6122" y="2163"/>
              <a:ext cx="50" cy="49"/>
            </a:xfrm>
            <a:custGeom>
              <a:rect b="b" l="l" r="r" t="t"/>
              <a:pathLst>
                <a:path extrusionOk="0" h="332" w="333">
                  <a:moveTo>
                    <a:pt x="17" y="332"/>
                  </a:moveTo>
                  <a:cubicBezTo>
                    <a:pt x="8" y="332"/>
                    <a:pt x="1" y="325"/>
                    <a:pt x="0" y="316"/>
                  </a:cubicBezTo>
                  <a:cubicBezTo>
                    <a:pt x="0" y="307"/>
                    <a:pt x="7" y="300"/>
                    <a:pt x="16" y="300"/>
                  </a:cubicBezTo>
                  <a:cubicBezTo>
                    <a:pt x="196" y="297"/>
                    <a:pt x="196" y="297"/>
                    <a:pt x="196" y="297"/>
                  </a:cubicBezTo>
                  <a:cubicBezTo>
                    <a:pt x="240" y="297"/>
                    <a:pt x="273" y="282"/>
                    <a:pt x="287" y="257"/>
                  </a:cubicBezTo>
                  <a:cubicBezTo>
                    <a:pt x="300" y="235"/>
                    <a:pt x="296" y="205"/>
                    <a:pt x="278" y="173"/>
                  </a:cubicBezTo>
                  <a:cubicBezTo>
                    <a:pt x="194" y="26"/>
                    <a:pt x="194" y="26"/>
                    <a:pt x="194" y="26"/>
                  </a:cubicBezTo>
                  <a:cubicBezTo>
                    <a:pt x="189" y="19"/>
                    <a:pt x="192" y="9"/>
                    <a:pt x="200" y="4"/>
                  </a:cubicBezTo>
                  <a:cubicBezTo>
                    <a:pt x="207" y="0"/>
                    <a:pt x="217" y="3"/>
                    <a:pt x="222" y="10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30" y="199"/>
                    <a:pt x="333" y="240"/>
                    <a:pt x="315" y="273"/>
                  </a:cubicBezTo>
                  <a:cubicBezTo>
                    <a:pt x="295" y="308"/>
                    <a:pt x="252" y="329"/>
                    <a:pt x="197" y="329"/>
                  </a:cubicBezTo>
                  <a:cubicBezTo>
                    <a:pt x="17" y="332"/>
                    <a:pt x="17" y="332"/>
                    <a:pt x="17" y="332"/>
                  </a:cubicBezTo>
                  <a:cubicBezTo>
                    <a:pt x="17" y="332"/>
                    <a:pt x="17" y="332"/>
                    <a:pt x="17" y="33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38"/>
            <p:cNvSpPr/>
            <p:nvPr/>
          </p:nvSpPr>
          <p:spPr>
            <a:xfrm>
              <a:off x="6088" y="2194"/>
              <a:ext cx="27" cy="30"/>
            </a:xfrm>
            <a:custGeom>
              <a:rect b="b" l="l" r="r" t="t"/>
              <a:pathLst>
                <a:path extrusionOk="0" h="205" w="183">
                  <a:moveTo>
                    <a:pt x="160" y="205"/>
                  </a:moveTo>
                  <a:cubicBezTo>
                    <a:pt x="156" y="205"/>
                    <a:pt x="151" y="203"/>
                    <a:pt x="146" y="20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4" y="119"/>
                    <a:pt x="0" y="111"/>
                    <a:pt x="0" y="103"/>
                  </a:cubicBezTo>
                  <a:cubicBezTo>
                    <a:pt x="0" y="94"/>
                    <a:pt x="4" y="86"/>
                    <a:pt x="13" y="82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55" y="0"/>
                    <a:pt x="164" y="0"/>
                    <a:pt x="171" y="4"/>
                  </a:cubicBezTo>
                  <a:cubicBezTo>
                    <a:pt x="179" y="8"/>
                    <a:pt x="183" y="16"/>
                    <a:pt x="183" y="26"/>
                  </a:cubicBezTo>
                  <a:cubicBezTo>
                    <a:pt x="183" y="180"/>
                    <a:pt x="183" y="180"/>
                    <a:pt x="183" y="180"/>
                  </a:cubicBezTo>
                  <a:cubicBezTo>
                    <a:pt x="183" y="189"/>
                    <a:pt x="179" y="197"/>
                    <a:pt x="171" y="202"/>
                  </a:cubicBezTo>
                  <a:cubicBezTo>
                    <a:pt x="168" y="204"/>
                    <a:pt x="164" y="205"/>
                    <a:pt x="160" y="205"/>
                  </a:cubicBezTo>
                  <a:close/>
                  <a:moveTo>
                    <a:pt x="41" y="103"/>
                  </a:moveTo>
                  <a:cubicBezTo>
                    <a:pt x="151" y="166"/>
                    <a:pt x="151" y="166"/>
                    <a:pt x="151" y="166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41" y="103"/>
                  </a:lnTo>
                  <a:close/>
                  <a:moveTo>
                    <a:pt x="155" y="19"/>
                  </a:moveTo>
                  <a:cubicBezTo>
                    <a:pt x="163" y="33"/>
                    <a:pt x="163" y="33"/>
                    <a:pt x="163" y="33"/>
                  </a:cubicBezTo>
                  <a:cubicBezTo>
                    <a:pt x="163" y="33"/>
                    <a:pt x="163" y="33"/>
                    <a:pt x="163" y="33"/>
                  </a:cubicBezTo>
                  <a:lnTo>
                    <a:pt x="155" y="19"/>
                  </a:lnTo>
                  <a:close/>
                  <a:moveTo>
                    <a:pt x="155" y="19"/>
                  </a:moveTo>
                  <a:cubicBezTo>
                    <a:pt x="155" y="19"/>
                    <a:pt x="155" y="19"/>
                    <a:pt x="155" y="1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38"/>
            <p:cNvSpPr/>
            <p:nvPr/>
          </p:nvSpPr>
          <p:spPr>
            <a:xfrm>
              <a:off x="6122" y="2130"/>
              <a:ext cx="29" cy="29"/>
            </a:xfrm>
            <a:custGeom>
              <a:rect b="b" l="l" r="r" t="t"/>
              <a:pathLst>
                <a:path extrusionOk="0" h="197" w="196">
                  <a:moveTo>
                    <a:pt x="164" y="197"/>
                  </a:moveTo>
                  <a:cubicBezTo>
                    <a:pt x="159" y="197"/>
                    <a:pt x="154" y="196"/>
                    <a:pt x="149" y="193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5" y="109"/>
                    <a:pt x="0" y="101"/>
                    <a:pt x="0" y="92"/>
                  </a:cubicBezTo>
                  <a:cubicBezTo>
                    <a:pt x="1" y="84"/>
                    <a:pt x="6" y="76"/>
                    <a:pt x="15" y="72"/>
                  </a:cubicBezTo>
                  <a:cubicBezTo>
                    <a:pt x="160" y="4"/>
                    <a:pt x="160" y="4"/>
                    <a:pt x="160" y="4"/>
                  </a:cubicBezTo>
                  <a:cubicBezTo>
                    <a:pt x="168" y="0"/>
                    <a:pt x="178" y="0"/>
                    <a:pt x="185" y="5"/>
                  </a:cubicBezTo>
                  <a:cubicBezTo>
                    <a:pt x="192" y="10"/>
                    <a:pt x="196" y="18"/>
                    <a:pt x="195" y="27"/>
                  </a:cubicBezTo>
                  <a:cubicBezTo>
                    <a:pt x="187" y="174"/>
                    <a:pt x="187" y="174"/>
                    <a:pt x="187" y="174"/>
                  </a:cubicBezTo>
                  <a:cubicBezTo>
                    <a:pt x="186" y="183"/>
                    <a:pt x="182" y="190"/>
                    <a:pt x="175" y="194"/>
                  </a:cubicBezTo>
                  <a:cubicBezTo>
                    <a:pt x="171" y="196"/>
                    <a:pt x="167" y="197"/>
                    <a:pt x="164" y="197"/>
                  </a:cubicBezTo>
                  <a:close/>
                  <a:moveTo>
                    <a:pt x="44" y="94"/>
                  </a:moveTo>
                  <a:cubicBezTo>
                    <a:pt x="156" y="159"/>
                    <a:pt x="156" y="159"/>
                    <a:pt x="156" y="159"/>
                  </a:cubicBezTo>
                  <a:cubicBezTo>
                    <a:pt x="162" y="39"/>
                    <a:pt x="162" y="39"/>
                    <a:pt x="162" y="39"/>
                  </a:cubicBezTo>
                  <a:lnTo>
                    <a:pt x="44" y="94"/>
                  </a:lnTo>
                  <a:close/>
                  <a:moveTo>
                    <a:pt x="30" y="86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0" y="86"/>
                    <a:pt x="30" y="86"/>
                  </a:cubicBezTo>
                  <a:close/>
                  <a:moveTo>
                    <a:pt x="163" y="25"/>
                  </a:moveTo>
                  <a:cubicBezTo>
                    <a:pt x="163" y="25"/>
                    <a:pt x="163" y="25"/>
                    <a:pt x="163" y="2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38"/>
            <p:cNvSpPr/>
            <p:nvPr/>
          </p:nvSpPr>
          <p:spPr>
            <a:xfrm>
              <a:off x="6046" y="2130"/>
              <a:ext cx="27" cy="31"/>
            </a:xfrm>
            <a:custGeom>
              <a:rect b="b" l="l" r="r" t="t"/>
              <a:pathLst>
                <a:path extrusionOk="0" h="209" w="182">
                  <a:moveTo>
                    <a:pt x="160" y="209"/>
                  </a:moveTo>
                  <a:cubicBezTo>
                    <a:pt x="155" y="209"/>
                    <a:pt x="149" y="207"/>
                    <a:pt x="144" y="204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5" y="109"/>
                    <a:pt x="0" y="101"/>
                    <a:pt x="1" y="92"/>
                  </a:cubicBezTo>
                  <a:cubicBezTo>
                    <a:pt x="1" y="84"/>
                    <a:pt x="7" y="76"/>
                    <a:pt x="15" y="72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53" y="0"/>
                    <a:pt x="162" y="0"/>
                    <a:pt x="169" y="5"/>
                  </a:cubicBezTo>
                  <a:cubicBezTo>
                    <a:pt x="176" y="9"/>
                    <a:pt x="181" y="17"/>
                    <a:pt x="181" y="27"/>
                  </a:cubicBezTo>
                  <a:cubicBezTo>
                    <a:pt x="182" y="184"/>
                    <a:pt x="182" y="184"/>
                    <a:pt x="182" y="184"/>
                  </a:cubicBezTo>
                  <a:cubicBezTo>
                    <a:pt x="182" y="194"/>
                    <a:pt x="178" y="202"/>
                    <a:pt x="170" y="207"/>
                  </a:cubicBezTo>
                  <a:cubicBezTo>
                    <a:pt x="167" y="208"/>
                    <a:pt x="163" y="209"/>
                    <a:pt x="160" y="209"/>
                  </a:cubicBezTo>
                  <a:close/>
                  <a:moveTo>
                    <a:pt x="149" y="185"/>
                  </a:moveTo>
                  <a:cubicBezTo>
                    <a:pt x="149" y="185"/>
                    <a:pt x="149" y="185"/>
                    <a:pt x="149" y="185"/>
                  </a:cubicBezTo>
                  <a:cubicBezTo>
                    <a:pt x="166" y="185"/>
                    <a:pt x="166" y="185"/>
                    <a:pt x="166" y="185"/>
                  </a:cubicBezTo>
                  <a:lnTo>
                    <a:pt x="149" y="185"/>
                  </a:lnTo>
                  <a:close/>
                  <a:moveTo>
                    <a:pt x="41" y="95"/>
                  </a:moveTo>
                  <a:cubicBezTo>
                    <a:pt x="149" y="168"/>
                    <a:pt x="149" y="168"/>
                    <a:pt x="149" y="168"/>
                  </a:cubicBezTo>
                  <a:cubicBezTo>
                    <a:pt x="149" y="39"/>
                    <a:pt x="149" y="39"/>
                    <a:pt x="149" y="39"/>
                  </a:cubicBezTo>
                  <a:lnTo>
                    <a:pt x="41" y="95"/>
                  </a:lnTo>
                  <a:close/>
                  <a:moveTo>
                    <a:pt x="29" y="101"/>
                  </a:moveTo>
                  <a:cubicBezTo>
                    <a:pt x="29" y="101"/>
                    <a:pt x="29" y="101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lose/>
                  <a:moveTo>
                    <a:pt x="160" y="33"/>
                  </a:moveTo>
                  <a:cubicBezTo>
                    <a:pt x="160" y="33"/>
                    <a:pt x="160" y="33"/>
                    <a:pt x="160" y="33"/>
                  </a:cubicBezTo>
                  <a:cubicBezTo>
                    <a:pt x="160" y="33"/>
                    <a:pt x="160" y="33"/>
                    <a:pt x="160" y="33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2" name="Google Shape;1242;p138"/>
          <p:cNvSpPr/>
          <p:nvPr/>
        </p:nvSpPr>
        <p:spPr>
          <a:xfrm>
            <a:off x="1682994" y="2228354"/>
            <a:ext cx="203121" cy="1158110"/>
          </a:xfrm>
          <a:custGeom>
            <a:rect b="b" l="l" r="r" t="t"/>
            <a:pathLst>
              <a:path extrusionOk="0" h="881" w="438">
                <a:moveTo>
                  <a:pt x="15" y="881"/>
                </a:moveTo>
                <a:cubicBezTo>
                  <a:pt x="12" y="881"/>
                  <a:pt x="8" y="880"/>
                  <a:pt x="5" y="877"/>
                </a:cubicBezTo>
                <a:cubicBezTo>
                  <a:pt x="0" y="871"/>
                  <a:pt x="0" y="862"/>
                  <a:pt x="5" y="857"/>
                </a:cubicBezTo>
                <a:cubicBezTo>
                  <a:pt x="402" y="460"/>
                  <a:pt x="402" y="460"/>
                  <a:pt x="402" y="460"/>
                </a:cubicBezTo>
                <a:cubicBezTo>
                  <a:pt x="412" y="450"/>
                  <a:pt x="412" y="433"/>
                  <a:pt x="402" y="423"/>
                </a:cubicBezTo>
                <a:cubicBezTo>
                  <a:pt x="5" y="26"/>
                  <a:pt x="5" y="26"/>
                  <a:pt x="5" y="26"/>
                </a:cubicBezTo>
                <a:cubicBezTo>
                  <a:pt x="0" y="21"/>
                  <a:pt x="0" y="12"/>
                  <a:pt x="5" y="6"/>
                </a:cubicBezTo>
                <a:cubicBezTo>
                  <a:pt x="11" y="0"/>
                  <a:pt x="20" y="0"/>
                  <a:pt x="26" y="6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33" y="413"/>
                  <a:pt x="438" y="427"/>
                  <a:pt x="438" y="442"/>
                </a:cubicBezTo>
                <a:cubicBezTo>
                  <a:pt x="438" y="456"/>
                  <a:pt x="432" y="470"/>
                  <a:pt x="422" y="481"/>
                </a:cubicBezTo>
                <a:cubicBezTo>
                  <a:pt x="26" y="877"/>
                  <a:pt x="26" y="877"/>
                  <a:pt x="26" y="877"/>
                </a:cubicBezTo>
                <a:cubicBezTo>
                  <a:pt x="23" y="880"/>
                  <a:pt x="19" y="881"/>
                  <a:pt x="15" y="8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38"/>
          <p:cNvSpPr/>
          <p:nvPr/>
        </p:nvSpPr>
        <p:spPr>
          <a:xfrm>
            <a:off x="2537844" y="3267315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RFW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138"/>
          <p:cNvSpPr/>
          <p:nvPr/>
        </p:nvSpPr>
        <p:spPr>
          <a:xfrm>
            <a:off x="2880616" y="3427469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38"/>
          <p:cNvSpPr/>
          <p:nvPr/>
        </p:nvSpPr>
        <p:spPr>
          <a:xfrm>
            <a:off x="3233978" y="2797814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fr-FR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EDES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138"/>
          <p:cNvSpPr/>
          <p:nvPr/>
        </p:nvSpPr>
        <p:spPr>
          <a:xfrm>
            <a:off x="2546547" y="2797814"/>
            <a:ext cx="367800" cy="22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1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00301" y="3527085"/>
            <a:ext cx="1505843" cy="134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38"/>
          <p:cNvSpPr/>
          <p:nvPr/>
        </p:nvSpPr>
        <p:spPr>
          <a:xfrm>
            <a:off x="6573401" y="4228898"/>
            <a:ext cx="589875" cy="462325"/>
          </a:xfrm>
          <a:prstGeom prst="flowChartPunchedTap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38"/>
          <p:cNvSpPr/>
          <p:nvPr/>
        </p:nvSpPr>
        <p:spPr>
          <a:xfrm>
            <a:off x="4822250" y="1631600"/>
            <a:ext cx="983700" cy="3432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EPIC2.1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138"/>
          <p:cNvSpPr/>
          <p:nvPr/>
        </p:nvSpPr>
        <p:spPr>
          <a:xfrm>
            <a:off x="4381422" y="3934825"/>
            <a:ext cx="747600" cy="3432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138"/>
          <p:cNvSpPr/>
          <p:nvPr/>
        </p:nvSpPr>
        <p:spPr>
          <a:xfrm>
            <a:off x="378425" y="3814400"/>
            <a:ext cx="958500" cy="3432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EPIC2.2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138"/>
          <p:cNvSpPr/>
          <p:nvPr/>
        </p:nvSpPr>
        <p:spPr>
          <a:xfrm>
            <a:off x="9197225" y="1805825"/>
            <a:ext cx="983700" cy="3432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EPIC2.3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38"/>
          <p:cNvSpPr/>
          <p:nvPr/>
        </p:nvSpPr>
        <p:spPr>
          <a:xfrm>
            <a:off x="9291625" y="4140675"/>
            <a:ext cx="983700" cy="3432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EPIC2.4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8"/>
          <p:cNvSpPr txBox="1"/>
          <p:nvPr/>
        </p:nvSpPr>
        <p:spPr>
          <a:xfrm>
            <a:off x="2107500" y="2671850"/>
            <a:ext cx="1535700" cy="9981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74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90" name="Google Shape;2090;p174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1" name="Google Shape;2091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" y="1134640"/>
            <a:ext cx="12192002" cy="56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74"/>
          <p:cNvSpPr txBox="1"/>
          <p:nvPr>
            <p:ph type="title"/>
          </p:nvPr>
        </p:nvSpPr>
        <p:spPr>
          <a:xfrm>
            <a:off x="469901" y="19649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uFill>
                  <a:noFill/>
                </a:uFill>
                <a:hlinkClick r:id="rId4"/>
              </a:rPr>
              <a:t>OCR out of meeting DECISION for Catalog &amp; SR (E-207183</a:t>
            </a:r>
            <a:r>
              <a:rPr lang="fr-FR"/>
              <a:t>)</a:t>
            </a:r>
            <a:endParaRPr/>
          </a:p>
        </p:txBody>
      </p:sp>
      <p:sp>
        <p:nvSpPr>
          <p:cNvPr id="2093" name="Google Shape;2093;p174"/>
          <p:cNvSpPr txBox="1"/>
          <p:nvPr/>
        </p:nvSpPr>
        <p:spPr>
          <a:xfrm>
            <a:off x="235525" y="677400"/>
            <a:ext cx="33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Visualize the decision (MoM)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75"/>
          <p:cNvSpPr txBox="1"/>
          <p:nvPr>
            <p:ph type="title"/>
          </p:nvPr>
        </p:nvSpPr>
        <p:spPr>
          <a:xfrm>
            <a:off x="289801" y="2444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Create new OCR CONTEXT </a:t>
            </a:r>
            <a:r>
              <a:rPr lang="fr-FR" sz="21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(E-209712)</a:t>
            </a:r>
            <a:endParaRPr sz="3000"/>
          </a:p>
        </p:txBody>
      </p:sp>
      <p:sp>
        <p:nvSpPr>
          <p:cNvPr id="2100" name="Google Shape;2100;p175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01" name="Google Shape;2101;p175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01" y="1342601"/>
            <a:ext cx="9813800" cy="3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083" y="4399701"/>
            <a:ext cx="2915163" cy="190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75"/>
          <p:cNvSpPr txBox="1"/>
          <p:nvPr/>
        </p:nvSpPr>
        <p:spPr>
          <a:xfrm>
            <a:off x="318650" y="831275"/>
            <a:ext cx="33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75"/>
          <p:cNvSpPr txBox="1"/>
          <p:nvPr/>
        </p:nvSpPr>
        <p:spPr>
          <a:xfrm>
            <a:off x="498775" y="900550"/>
            <a:ext cx="44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OCR duplication to enable new context management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76"/>
          <p:cNvSpPr txBox="1"/>
          <p:nvPr>
            <p:ph type="title"/>
          </p:nvPr>
        </p:nvSpPr>
        <p:spPr>
          <a:xfrm>
            <a:off x="289801" y="2444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Versioning</a:t>
            </a:r>
            <a:endParaRPr/>
          </a:p>
        </p:txBody>
      </p:sp>
      <p:sp>
        <p:nvSpPr>
          <p:cNvPr id="2112" name="Google Shape;2112;p176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13" name="Google Shape;2113;p176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76"/>
          <p:cNvSpPr/>
          <p:nvPr/>
        </p:nvSpPr>
        <p:spPr>
          <a:xfrm>
            <a:off x="8503050" y="5146900"/>
            <a:ext cx="3559252" cy="71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  <p:sp>
        <p:nvSpPr>
          <p:cNvPr id="2115" name="Google Shape;2115;p176"/>
          <p:cNvSpPr txBox="1"/>
          <p:nvPr/>
        </p:nvSpPr>
        <p:spPr>
          <a:xfrm>
            <a:off x="318650" y="831275"/>
            <a:ext cx="33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6" name="Google Shape;211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50" y="400200"/>
            <a:ext cx="53911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6225"/>
            <a:ext cx="11887200" cy="78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708" y="3828045"/>
            <a:ext cx="61150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76"/>
          <p:cNvSpPr txBox="1"/>
          <p:nvPr/>
        </p:nvSpPr>
        <p:spPr>
          <a:xfrm>
            <a:off x="346375" y="1052950"/>
            <a:ext cx="31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Automatic and manual versioning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77"/>
          <p:cNvSpPr txBox="1"/>
          <p:nvPr>
            <p:ph idx="1" type="body"/>
          </p:nvPr>
        </p:nvSpPr>
        <p:spPr>
          <a:xfrm>
            <a:off x="472407" y="1566000"/>
            <a:ext cx="11247300" cy="42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7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27" name="Google Shape;2127;p177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8" name="Google Shape;212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9943"/>
            <a:ext cx="12192000" cy="3998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77"/>
          <p:cNvSpPr txBox="1"/>
          <p:nvPr>
            <p:ph type="title"/>
          </p:nvPr>
        </p:nvSpPr>
        <p:spPr>
          <a:xfrm>
            <a:off x="289801" y="244443"/>
            <a:ext cx="112497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Versioning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78"/>
          <p:cNvSpPr txBox="1"/>
          <p:nvPr>
            <p:ph idx="1" type="body"/>
          </p:nvPr>
        </p:nvSpPr>
        <p:spPr>
          <a:xfrm>
            <a:off x="350850" y="817850"/>
            <a:ext cx="11577600" cy="58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900">
                <a:solidFill>
                  <a:schemeClr val="dk1"/>
                </a:solidFill>
              </a:rPr>
              <a:t>BI25 planned topics </a:t>
            </a:r>
            <a:r>
              <a:rPr b="1" lang="fr-FR" sz="2500">
                <a:solidFill>
                  <a:schemeClr val="dk1"/>
                </a:solidFill>
              </a:rPr>
              <a:t>(already started)</a:t>
            </a:r>
            <a:r>
              <a:rPr b="1" lang="fr-FR" sz="29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Topics related to features/development: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Roboto"/>
              <a:buChar char="•"/>
            </a:pP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 2.5] OCP Feature E-235349 - POM external role management</a:t>
            </a: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fr-FR" sz="16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need for alignment</a:t>
            </a:r>
            <a:endParaRPr sz="16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Global search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[Lean PLM2.5] OCP - E-228345 - Notifications management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Filters functionality for ICC-OCP MVP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ICC-OCP Data exposure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•"/>
            </a:pPr>
            <a:r>
              <a:rPr lang="fr-FR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 topics management improvement (costing of possible solutions)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</a:rPr>
              <a:t>Other activities: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fr-FR" sz="1600">
                <a:solidFill>
                  <a:schemeClr val="dk1"/>
                </a:solidFill>
              </a:rPr>
              <a:t>ICC-OCP tests by Business -&gt; next session planned May 26th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fr-FR" sz="1600">
                <a:solidFill>
                  <a:schemeClr val="dk1"/>
                </a:solidFill>
              </a:rPr>
              <a:t>Deployment plan definition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fr-FR" sz="1600">
                <a:solidFill>
                  <a:schemeClr val="dk1"/>
                </a:solidFill>
              </a:rPr>
              <a:t>ICC-OCP Assistance site definition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fr-FR" sz="1600">
                <a:solidFill>
                  <a:schemeClr val="dk1"/>
                </a:solidFill>
              </a:rPr>
              <a:t>ICC-OCP Business Operation Support set-up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fr-FR" sz="1600">
                <a:solidFill>
                  <a:schemeClr val="dk1"/>
                </a:solidFill>
              </a:rPr>
              <a:t>A350 POT data migration (A350 only)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00"/>
          </a:p>
        </p:txBody>
      </p:sp>
      <p:sp>
        <p:nvSpPr>
          <p:cNvPr id="2136" name="Google Shape;2136;p17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37" name="Google Shape;2137;p178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79"/>
          <p:cNvSpPr txBox="1"/>
          <p:nvPr>
            <p:ph idx="1" type="body"/>
          </p:nvPr>
        </p:nvSpPr>
        <p:spPr>
          <a:xfrm>
            <a:off x="1511502" y="1621400"/>
            <a:ext cx="81768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-FR" sz="8200"/>
              <a:t>Questions </a:t>
            </a:r>
            <a:endParaRPr b="1" sz="8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-FR" sz="8200"/>
              <a:t>     &amp; </a:t>
            </a:r>
            <a:endParaRPr b="1" sz="8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-FR" sz="8200"/>
              <a:t>       Answers</a:t>
            </a:r>
            <a:endParaRPr b="1" sz="8200"/>
          </a:p>
        </p:txBody>
      </p:sp>
      <p:sp>
        <p:nvSpPr>
          <p:cNvPr id="2144" name="Google Shape;2144;p179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80"/>
          <p:cNvSpPr txBox="1"/>
          <p:nvPr>
            <p:ph type="title"/>
          </p:nvPr>
        </p:nvSpPr>
        <p:spPr>
          <a:xfrm>
            <a:off x="406627" y="136601"/>
            <a:ext cx="11249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EPIC2.1 – OCP</a:t>
            </a:r>
            <a:r>
              <a:rPr lang="fr-FR" sz="2300"/>
              <a:t> </a:t>
            </a:r>
            <a:endParaRPr/>
          </a:p>
        </p:txBody>
      </p:sp>
      <p:graphicFrame>
        <p:nvGraphicFramePr>
          <p:cNvPr id="2150" name="Google Shape;2150;p180"/>
          <p:cNvGraphicFramePr/>
          <p:nvPr/>
        </p:nvGraphicFramePr>
        <p:xfrm>
          <a:off x="406627" y="37170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{A6557EE8-CD4E-4E63-ADB7-A495C88C707A}</a:tableStyleId>
              </a:tblPr>
              <a:tblGrid>
                <a:gridCol w="5688650"/>
              </a:tblGrid>
              <a:tr h="306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Issues/Risks (may require support)</a:t>
                      </a:r>
                      <a:endParaRPr sz="1800"/>
                    </a:p>
                  </a:txBody>
                  <a:tcPr marT="45725" marB="45725" marR="91425" marL="91425"/>
                </a:tc>
              </a:tr>
              <a:tr h="1800000">
                <a:tc>
                  <a:txBody>
                    <a:bodyPr/>
                    <a:lstStyle/>
                    <a:p>
                      <a:pPr indent="-144000" lvl="0" marL="1440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AutoNum type="arabicPeriod"/>
                      </a:pPr>
                      <a:r>
                        <a:rPr b="1" lang="fr-FR"/>
                        <a:t>ICC-OCP MVP EIS date at risk</a:t>
                      </a:r>
                      <a:r>
                        <a:rPr lang="fr-FR"/>
                        <a:t>: approx 10 ‘big’ features to onboard</a:t>
                      </a:r>
                      <a:br>
                        <a:rPr lang="fr-FR"/>
                      </a:br>
                      <a:r>
                        <a:rPr lang="fr-FR"/>
                        <a:t>=&gt; need for higher dev team capacity, risk for Entry Into Service delay or functions delay (e.g. notifications, search)</a:t>
                      </a:r>
                      <a:endParaRPr/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144000" lvl="0" marL="1440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AutoNum type="arabicPeriod"/>
                      </a:pPr>
                      <a:r>
                        <a:rPr b="1" lang="fr-FR"/>
                        <a:t>ICC-OCP Intermediate Valuable Solution planning at risk</a:t>
                      </a:r>
                      <a:r>
                        <a:rPr lang="fr-FR"/>
                        <a:t>: integrated processes need to be defined &amp; validated (UC#10/11, UC#01), need to set priorities (UC#01 SR recommanded) </a:t>
                      </a:r>
                      <a:endParaRPr/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F7F7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25" marL="91425"/>
                </a:tc>
              </a:tr>
            </a:tbl>
          </a:graphicData>
        </a:graphic>
      </p:graphicFrame>
      <p:graphicFrame>
        <p:nvGraphicFramePr>
          <p:cNvPr id="2151" name="Google Shape;2151;p180"/>
          <p:cNvGraphicFramePr/>
          <p:nvPr/>
        </p:nvGraphicFramePr>
        <p:xfrm>
          <a:off x="6312058" y="37170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{A6557EE8-CD4E-4E63-ADB7-A495C88C707A}</a:tableStyleId>
              </a:tblPr>
              <a:tblGrid>
                <a:gridCol w="5400000"/>
              </a:tblGrid>
              <a:tr h="406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Next to Come</a:t>
                      </a:r>
                      <a:endParaRPr/>
                    </a:p>
                  </a:txBody>
                  <a:tcPr marT="45725" marB="45725" marR="91425" marL="91425"/>
                </a:tc>
              </a:tr>
              <a:tr h="22262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fr-FR"/>
                        <a:t>ICC-OCP Minimum Valuable Product remaining features</a:t>
                      </a:r>
                      <a:r>
                        <a:rPr lang="fr-FR"/>
                        <a:t>: out of meeting Decisions, Meeting participants, Agenda &amp; MoM export, Initiate from CR, OCR </a:t>
                      </a:r>
                      <a:r>
                        <a:rPr lang="fr-FR">
                          <a:uFill>
                            <a:noFill/>
                          </a:uFill>
                          <a:hlinkClick r:id="rId3"/>
                        </a:rPr>
                        <a:t>Versioning, </a:t>
                      </a:r>
                      <a:r>
                        <a:rPr lang="fr-FR">
                          <a:uFill>
                            <a:noFill/>
                          </a:uFill>
                          <a:hlinkClick r:id="rId4"/>
                        </a:rPr>
                        <a:t>Notifications</a:t>
                      </a:r>
                      <a:r>
                        <a:rPr lang="fr-FR"/>
                        <a:t>, </a:t>
                      </a:r>
                      <a:r>
                        <a:rPr lang="fr-FR" u="sng">
                          <a:hlinkClick r:id="rId5"/>
                        </a:rPr>
                        <a:t>POM external role</a:t>
                      </a:r>
                      <a:r>
                        <a:rPr lang="fr-FR">
                          <a:uFill>
                            <a:noFill/>
                          </a:uFill>
                          <a:hlinkClick r:id="rId6"/>
                        </a:rPr>
                        <a:t>, </a:t>
                      </a:r>
                      <a:r>
                        <a:rPr lang="fr-FR"/>
                        <a:t>Data exposure, Global Search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fr-FR"/>
                        <a:t>EIS preparation</a:t>
                      </a:r>
                      <a:r>
                        <a:rPr lang="fr-FR"/>
                        <a:t>: ICC-OCP assistance site &amp; trainings, deployment plans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fr-FR"/>
                        <a:t>Business Acceptance Tests</a:t>
                      </a:r>
                      <a:endParaRPr b="1"/>
                    </a:p>
                    <a:p>
                      <a:pPr indent="-317500" lvl="0" marL="4572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fr-FR"/>
                        <a:t>Business Operation Support</a:t>
                      </a:r>
                      <a:r>
                        <a:rPr lang="fr-FR"/>
                        <a:t> set up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fr-FR"/>
                        <a:t>Improvement assessment: info topics management</a:t>
                      </a:r>
                      <a:endParaRPr b="0" i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25" marL="91425"/>
                </a:tc>
              </a:tr>
            </a:tbl>
          </a:graphicData>
        </a:graphic>
      </p:graphicFrame>
      <p:graphicFrame>
        <p:nvGraphicFramePr>
          <p:cNvPr id="2152" name="Google Shape;2152;p180"/>
          <p:cNvGraphicFramePr/>
          <p:nvPr/>
        </p:nvGraphicFramePr>
        <p:xfrm>
          <a:off x="406627" y="7647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{A6557EE8-CD4E-4E63-ADB7-A495C88C707A}</a:tableStyleId>
              </a:tblPr>
              <a:tblGrid>
                <a:gridCol w="5688650"/>
              </a:tblGrid>
              <a:tr h="29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Progress/Achievement</a:t>
                      </a:r>
                      <a:endParaRPr/>
                    </a:p>
                  </a:txBody>
                  <a:tcPr marT="45725" marB="45725" marR="91425" marL="91425"/>
                </a:tc>
              </a:tr>
              <a:tr h="2264725">
                <a:tc>
                  <a:txBody>
                    <a:bodyPr/>
                    <a:lstStyle/>
                    <a:p>
                      <a:pPr indent="-317500" lvl="1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⮚"/>
                      </a:pPr>
                      <a:r>
                        <a:rPr lang="fr-FR"/>
                        <a:t>ICC-OCP Minimal Valuable Product status: </a:t>
                      </a:r>
                      <a:r>
                        <a:rPr b="1" lang="fr-FR"/>
                        <a:t>approx. 60% developed</a:t>
                      </a:r>
                      <a:endParaRPr b="1"/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 (approx. 12 developed features over 22 planned features) </a:t>
                      </a:r>
                      <a:endParaRPr/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1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⮚"/>
                      </a:pPr>
                      <a:r>
                        <a:rPr lang="fr-FR"/>
                        <a:t>Refer to Master Roadmap milestones:</a:t>
                      </a:r>
                      <a:endParaRPr/>
                    </a:p>
                    <a:p>
                      <a:pPr indent="-304800" lvl="2" marL="1371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Char char="■"/>
                      </a:pPr>
                      <a:r>
                        <a:rPr lang="fr-FR"/>
                        <a:t>Go Live ‘test’ in Panama done</a:t>
                      </a:r>
                      <a:endParaRPr/>
                    </a:p>
                    <a:p>
                      <a:pPr indent="-304800" lvl="2" marL="1371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Char char="■"/>
                      </a:pPr>
                      <a:r>
                        <a:rPr lang="fr-FR"/>
                        <a:t>Preliminary Go Live MVP at Red Lotus : planned</a:t>
                      </a:r>
                      <a:endParaRPr/>
                    </a:p>
                    <a:p>
                      <a:pPr indent="-304800" lvl="2" marL="1371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Char char="■"/>
                      </a:pPr>
                      <a:r>
                        <a:rPr lang="fr-FR"/>
                        <a:t>Minimum Valuable Product Go Live for EIS at Sangria: planned</a:t>
                      </a:r>
                      <a:endParaRPr/>
                    </a:p>
                    <a:p>
                      <a:pPr indent="0" lvl="0" marL="1371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/>
                </a:tc>
              </a:tr>
            </a:tbl>
          </a:graphicData>
        </a:graphic>
      </p:graphicFrame>
      <p:graphicFrame>
        <p:nvGraphicFramePr>
          <p:cNvPr id="2153" name="Google Shape;2153;p180"/>
          <p:cNvGraphicFramePr/>
          <p:nvPr/>
        </p:nvGraphicFramePr>
        <p:xfrm>
          <a:off x="6384076" y="7523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{A6557EE8-CD4E-4E63-ADB7-A495C88C707A}</a:tableStyleId>
              </a:tblPr>
              <a:tblGrid>
                <a:gridCol w="5400000"/>
              </a:tblGrid>
              <a:tr h="33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Highlights</a:t>
                      </a:r>
                      <a:endParaRPr/>
                    </a:p>
                  </a:txBody>
                  <a:tcPr marT="45725" marB="45725" marR="91425" marL="91425"/>
                </a:tc>
              </a:tr>
              <a:tr h="183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ICC-OCP MVP date EIS at risk: </a:t>
                      </a:r>
                      <a:endParaRPr b="1"/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@CPAO-ART: Ensure Minimum Valuable Product scope is developed for Sangria release</a:t>
                      </a:r>
                      <a:endParaRPr b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25" marL="91425"/>
                </a:tc>
              </a:tr>
            </a:tbl>
          </a:graphicData>
        </a:graphic>
      </p:graphicFrame>
      <p:pic>
        <p:nvPicPr>
          <p:cNvPr id="2154" name="Google Shape;2154;p1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7762" y="98572"/>
            <a:ext cx="388491" cy="388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180"/>
          <p:cNvSpPr txBox="1"/>
          <p:nvPr/>
        </p:nvSpPr>
        <p:spPr>
          <a:xfrm>
            <a:off x="5420073" y="153983"/>
            <a:ext cx="1224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361">
                <a:solidFill>
                  <a:schemeClr val="dk1"/>
                </a:solidFill>
              </a:rPr>
              <a:t>6 </a:t>
            </a:r>
            <a:r>
              <a:rPr b="1" lang="fr-FR" sz="136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Minutes</a:t>
            </a:r>
            <a:endParaRPr b="1" sz="136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180"/>
          <p:cNvSpPr txBox="1"/>
          <p:nvPr/>
        </p:nvSpPr>
        <p:spPr>
          <a:xfrm>
            <a:off x="9625875" y="56567"/>
            <a:ext cx="2208000" cy="543000"/>
          </a:xfrm>
          <a:prstGeom prst="rect">
            <a:avLst/>
          </a:prstGeom>
          <a:gradFill>
            <a:gsLst>
              <a:gs pos="0">
                <a:srgbClr val="D4E9F5"/>
              </a:gs>
              <a:gs pos="35000">
                <a:srgbClr val="DDF0F9"/>
              </a:gs>
              <a:gs pos="100000">
                <a:srgbClr val="F2F9FC"/>
              </a:gs>
            </a:gsLst>
            <a:lin ang="16200038" scaled="0"/>
          </a:gradFill>
          <a:ln cap="flat" cmpd="sng" w="9525">
            <a:solidFill>
              <a:srgbClr val="B1C4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36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Updated on </a:t>
            </a:r>
            <a:r>
              <a:rPr lang="fr-FR" sz="136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fr-FR" sz="1361">
                <a:solidFill>
                  <a:schemeClr val="dk1"/>
                </a:solidFill>
              </a:rPr>
              <a:t>19/04/22</a:t>
            </a:r>
            <a:endParaRPr sz="136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361">
                <a:solidFill>
                  <a:schemeClr val="dk1"/>
                </a:solidFill>
              </a:rPr>
              <a:t>S Calvet</a:t>
            </a:r>
            <a:endParaRPr b="1" sz="136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81"/>
          <p:cNvSpPr txBox="1"/>
          <p:nvPr>
            <p:ph type="title"/>
          </p:nvPr>
        </p:nvSpPr>
        <p:spPr>
          <a:xfrm>
            <a:off x="350850" y="331875"/>
            <a:ext cx="8280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</a:pPr>
            <a:r>
              <a:rPr lang="fr-FR"/>
              <a:t>[Lean PLM EPIC2.1] - BI 23 Review - OCP in ACS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</a:pPr>
            <a:r>
              <a:rPr lang="fr-FR"/>
              <a:t>Wrap up</a:t>
            </a:r>
            <a:endParaRPr/>
          </a:p>
        </p:txBody>
      </p:sp>
      <p:sp>
        <p:nvSpPr>
          <p:cNvPr id="2163" name="Google Shape;2163;p181"/>
          <p:cNvSpPr txBox="1"/>
          <p:nvPr>
            <p:ph idx="1" type="body"/>
          </p:nvPr>
        </p:nvSpPr>
        <p:spPr>
          <a:xfrm>
            <a:off x="479425" y="1860000"/>
            <a:ext cx="5384700" cy="4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Lean PLM EPIC2.1 Offer Change Process project,  Offer Change Process Minimum Valuable Product scope (OCP MVP)</a:t>
            </a:r>
            <a:endParaRPr sz="14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Project roadmap and status</a:t>
            </a:r>
            <a:endParaRPr sz="14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Presentation of already performed development for OCP MVP (in PI21, PI22 and PI23): ICC-OCP</a:t>
            </a:r>
            <a:endParaRPr sz="14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Presentation of candidate features for PI24 (starting in March) and BI24 planned activities</a:t>
            </a:r>
            <a:endParaRPr sz="1400"/>
          </a:p>
        </p:txBody>
      </p:sp>
      <p:sp>
        <p:nvSpPr>
          <p:cNvPr id="2164" name="Google Shape;2164;p181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165" name="Google Shape;2165;p181"/>
          <p:cNvGraphicFramePr/>
          <p:nvPr/>
        </p:nvGraphicFramePr>
        <p:xfrm>
          <a:off x="6169150" y="18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{27160DAB-7ED6-4101-8CA2-FC20825C38CE}</a:tableStyleId>
              </a:tblPr>
              <a:tblGrid>
                <a:gridCol w="2198875"/>
                <a:gridCol w="1007450"/>
                <a:gridCol w="2553000"/>
              </a:tblGrid>
              <a:tr h="41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</a:rPr>
                        <a:t>Concern / open points / Blocking points description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000" marB="18000" marR="0" marL="18000" anchor="ctr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</a:rPr>
                        <a:t>Addressed by 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000" marB="18000" marR="0" marL="18000" anchor="ctr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</a:rPr>
                        <a:t>Actions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000" marB="18000" marR="0" marL="18000" anchor="ctr">
                    <a:solidFill>
                      <a:srgbClr val="3C78D8"/>
                    </a:solidFill>
                  </a:tcPr>
                </a:tc>
              </a:tr>
              <a:tr h="84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A. Should the Offer be integrated in the </a:t>
                      </a:r>
                      <a:r>
                        <a:rPr b="1" lang="fr-FR" sz="1100"/>
                        <a:t>CM plan</a:t>
                      </a:r>
                      <a:r>
                        <a:rPr lang="fr-FR" sz="1100"/>
                        <a:t>? How the offer is managed after delivery (E/T after delivery)?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Cécile LERMUZEAUX VANHOVE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From a process perspective the Offer should be part of the CM plan. This is not formalized yet ( MéMo to support). The management after delivery is not part of the MP.AC process.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</a:tr>
              <a:tr h="68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B. If a flag/warning (risk) is raised on a EPAC/TDU, how do we manage the digital continuity in operations to remove this risk? 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Cécile LERMUZEAUX VANHOVE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This is managed under Aircraft Change Process (not at DOP level)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/>
                        <a:t>EPIC2.1: check that this is covered in identified use cases.</a:t>
                      </a:r>
                      <a:endParaRPr sz="1100"/>
                    </a:p>
                  </a:txBody>
                  <a:tcPr marT="18000" marB="18000" marR="0" marL="18000"/>
                </a:tc>
              </a:tr>
              <a:tr h="68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C. When will the creation of SR be implemented in ACS?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Patrick POINDRELLE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SR management is part of the Contractual Management Epic 1. Solid Synchronisation planning needed in order to secure the interface activities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</a:tr>
              <a:tr h="68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D. What is the level of confidence on MVP (Step 1) and the migration at the end of the year?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Rémi DUPONT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Good level of confidence for MVP and for the migration we can anticipate by launching the study earlier (in July) by IZCD/BLV/System Architect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</a:tr>
              <a:tr h="68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E. Clarify the Offer Reference to be taken into account in OCP concerning the EPAC/TDU or Offer items for MVP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Patrick POINDRELLE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Following Decision Dossier outcomes</a:t>
                      </a:r>
                      <a:endParaRPr sz="1100" u="none" cap="none" strike="noStrike"/>
                    </a:p>
                  </a:txBody>
                  <a:tcPr marT="18000" marB="18000" marR="0" marL="18000"/>
                </a:tc>
              </a:tr>
              <a:tr h="67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F. Identify the different EPAC/TDU categories and define how they will be managed (esp. “TDU of change” e.g. change of seat P/N)</a:t>
                      </a:r>
                      <a:endParaRPr sz="11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Patrick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POINDRELLE</a:t>
                      </a:r>
                      <a:endParaRPr sz="11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To be investigated together EPIC 2.1 and 2.2</a:t>
                      </a:r>
                      <a:endParaRPr sz="1100"/>
                    </a:p>
                  </a:txBody>
                  <a:tcPr marT="18000" marB="18000" marR="0" marL="18000"/>
                </a:tc>
              </a:tr>
            </a:tbl>
          </a:graphicData>
        </a:graphic>
      </p:graphicFrame>
      <p:sp>
        <p:nvSpPr>
          <p:cNvPr id="2166" name="Google Shape;2166;p181"/>
          <p:cNvSpPr/>
          <p:nvPr/>
        </p:nvSpPr>
        <p:spPr>
          <a:xfrm>
            <a:off x="9152875" y="479925"/>
            <a:ext cx="222600" cy="222600"/>
          </a:xfrm>
          <a:prstGeom prst="ellipse">
            <a:avLst/>
          </a:prstGeom>
          <a:solidFill>
            <a:srgbClr val="84B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81"/>
          <p:cNvSpPr txBox="1"/>
          <p:nvPr/>
        </p:nvSpPr>
        <p:spPr>
          <a:xfrm>
            <a:off x="9457950" y="483525"/>
            <a:ext cx="25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Topic mature to be proceeded</a:t>
            </a:r>
            <a:endParaRPr sz="900"/>
          </a:p>
        </p:txBody>
      </p:sp>
      <p:sp>
        <p:nvSpPr>
          <p:cNvPr id="2168" name="Google Shape;2168;p181"/>
          <p:cNvSpPr/>
          <p:nvPr/>
        </p:nvSpPr>
        <p:spPr>
          <a:xfrm>
            <a:off x="9152875" y="766850"/>
            <a:ext cx="222600" cy="22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81"/>
          <p:cNvSpPr txBox="1"/>
          <p:nvPr/>
        </p:nvSpPr>
        <p:spPr>
          <a:xfrm>
            <a:off x="9457950" y="770450"/>
            <a:ext cx="25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Topic requiring some adaptation to be proceeded</a:t>
            </a:r>
            <a:endParaRPr sz="900"/>
          </a:p>
        </p:txBody>
      </p:sp>
      <p:sp>
        <p:nvSpPr>
          <p:cNvPr id="2170" name="Google Shape;2170;p181"/>
          <p:cNvSpPr/>
          <p:nvPr/>
        </p:nvSpPr>
        <p:spPr>
          <a:xfrm>
            <a:off x="9152875" y="1057375"/>
            <a:ext cx="222600" cy="222600"/>
          </a:xfrm>
          <a:prstGeom prst="ellipse">
            <a:avLst/>
          </a:prstGeom>
          <a:solidFill>
            <a:srgbClr val="E400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81"/>
          <p:cNvSpPr txBox="1"/>
          <p:nvPr/>
        </p:nvSpPr>
        <p:spPr>
          <a:xfrm>
            <a:off x="9457950" y="1060975"/>
            <a:ext cx="25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Topic not mature to be proceeded</a:t>
            </a:r>
            <a:endParaRPr sz="900"/>
          </a:p>
        </p:txBody>
      </p:sp>
      <p:sp>
        <p:nvSpPr>
          <p:cNvPr id="2172" name="Google Shape;2172;p181"/>
          <p:cNvSpPr/>
          <p:nvPr/>
        </p:nvSpPr>
        <p:spPr>
          <a:xfrm>
            <a:off x="256825" y="1860000"/>
            <a:ext cx="222600" cy="222600"/>
          </a:xfrm>
          <a:prstGeom prst="ellipse">
            <a:avLst/>
          </a:prstGeom>
          <a:solidFill>
            <a:srgbClr val="84B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81"/>
          <p:cNvSpPr/>
          <p:nvPr/>
        </p:nvSpPr>
        <p:spPr>
          <a:xfrm>
            <a:off x="256825" y="3317700"/>
            <a:ext cx="222600" cy="222600"/>
          </a:xfrm>
          <a:prstGeom prst="ellipse">
            <a:avLst/>
          </a:prstGeom>
          <a:solidFill>
            <a:srgbClr val="84B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82"/>
          <p:cNvSpPr txBox="1"/>
          <p:nvPr>
            <p:ph type="title"/>
          </p:nvPr>
        </p:nvSpPr>
        <p:spPr>
          <a:xfrm>
            <a:off x="292650" y="225550"/>
            <a:ext cx="8280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</a:pPr>
            <a:r>
              <a:rPr lang="fr-FR"/>
              <a:t>[Lean PLM EPIC2.1] - BI 24 Review - OCP in ACS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</a:pPr>
            <a:r>
              <a:rPr lang="fr-FR"/>
              <a:t>Wrap up</a:t>
            </a:r>
            <a:endParaRPr/>
          </a:p>
        </p:txBody>
      </p:sp>
      <p:sp>
        <p:nvSpPr>
          <p:cNvPr id="2180" name="Google Shape;2180;p182"/>
          <p:cNvSpPr txBox="1"/>
          <p:nvPr>
            <p:ph idx="1" type="body"/>
          </p:nvPr>
        </p:nvSpPr>
        <p:spPr>
          <a:xfrm>
            <a:off x="155500" y="1866850"/>
            <a:ext cx="5384700" cy="4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Lean PLM EPIC2.1 Offer Change Process project,  Offer Change Process Minimum Valuable Product scope (OCP MVP)</a:t>
            </a:r>
            <a:endParaRPr sz="14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Project roadmap and status</a:t>
            </a:r>
            <a:endParaRPr sz="14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Presentation of already performed development for OCP MVP (in PI21,PI22, PI23 and PI24): ICC-OCP</a:t>
            </a:r>
            <a:endParaRPr sz="14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Roboto"/>
              <a:buAutoNum type="alphaUcPeriod"/>
            </a:pPr>
            <a:r>
              <a:rPr lang="fr-FR" sz="14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Presentation of candidate features for PI25 (starting in April) and BI24 planned activities</a:t>
            </a:r>
            <a:endParaRPr sz="1400"/>
          </a:p>
        </p:txBody>
      </p:sp>
      <p:sp>
        <p:nvSpPr>
          <p:cNvPr id="2181" name="Google Shape;2181;p182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182" name="Google Shape;2182;p182"/>
          <p:cNvGraphicFramePr/>
          <p:nvPr/>
        </p:nvGraphicFramePr>
        <p:xfrm>
          <a:off x="5836075" y="18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{27160DAB-7ED6-4101-8CA2-FC20825C38CE}</a:tableStyleId>
              </a:tblPr>
              <a:tblGrid>
                <a:gridCol w="2827900"/>
                <a:gridCol w="985800"/>
                <a:gridCol w="2468725"/>
              </a:tblGrid>
              <a:tr h="41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</a:rPr>
                        <a:t>Concern / open points / Blocking points description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000" marB="18000" marR="0" marL="18000" anchor="ctr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</a:rPr>
                        <a:t>Addressed by 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000" marB="18000" marR="0" marL="18000" anchor="ctr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</a:rPr>
                        <a:t>Actions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000" marB="18000" marR="0" marL="18000" anchor="ctr">
                    <a:solidFill>
                      <a:srgbClr val="3C78D8"/>
                    </a:solidFill>
                  </a:tcPr>
                </a:tc>
              </a:tr>
              <a:tr h="65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A</a:t>
                      </a:r>
                      <a:r>
                        <a:rPr lang="fr-FR" sz="1000"/>
                        <a:t>.</a:t>
                      </a:r>
                      <a:r>
                        <a:rPr lang="fr-FR" sz="1000"/>
                        <a:t>When the temporary Removal/Removal of an Option from the catalogue will be managed (e.g.obsolescence of an item, du to specific risk, supplier risk…)?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Malika FARHI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000"/>
                        <a:t>This topic is taken into account in the OCP roadmap (step 3, 2024)</a:t>
                      </a:r>
                      <a:endParaRPr sz="1000"/>
                    </a:p>
                  </a:txBody>
                  <a:tcPr marT="18000" marB="18000" marR="0" marL="18000"/>
                </a:tc>
              </a:tr>
              <a:tr h="37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A. </a:t>
                      </a:r>
                      <a:r>
                        <a:rPr lang="fr-FR" sz="1000"/>
                        <a:t>How to </a:t>
                      </a:r>
                      <a:r>
                        <a:rPr lang="fr-FR" sz="1000"/>
                        <a:t>manage</a:t>
                      </a:r>
                      <a:r>
                        <a:rPr lang="fr-FR" sz="1000"/>
                        <a:t> the obsolescence of an item if OG2 passed before 2024?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Malika FARHI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Managed by different Selling Policy? Need to analyse the real need in short terme</a:t>
                      </a:r>
                      <a:endParaRPr sz="1000"/>
                    </a:p>
                  </a:txBody>
                  <a:tcPr marT="18000" marB="18000" marR="0" marL="18000"/>
                </a:tc>
              </a:tr>
              <a:tr h="4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A</a:t>
                      </a:r>
                      <a:r>
                        <a:rPr b="1" lang="fr-FR" sz="1000"/>
                        <a:t>. </a:t>
                      </a:r>
                      <a:r>
                        <a:rPr lang="fr-FR" sz="1000"/>
                        <a:t>Will there be a dedicated role created for OCP usage?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Martin ROMPA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000"/>
                        <a:t>Yes, the role of POM is used in OCP</a:t>
                      </a:r>
                      <a:endParaRPr sz="1000"/>
                    </a:p>
                  </a:txBody>
                  <a:tcPr marT="18000" marB="18000" marR="0" marL="18000"/>
                </a:tc>
              </a:tr>
              <a:tr h="53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A.</a:t>
                      </a:r>
                      <a:r>
                        <a:rPr lang="fr-FR" sz="1000"/>
                        <a:t> </a:t>
                      </a:r>
                      <a:r>
                        <a:rPr lang="fr-FR" sz="1000"/>
                        <a:t>Is this role of the POM </a:t>
                      </a:r>
                      <a:r>
                        <a:rPr lang="fr-FR" sz="1000"/>
                        <a:t>extended/reused</a:t>
                      </a:r>
                      <a:r>
                        <a:rPr lang="fr-FR" sz="1000"/>
                        <a:t> on other perimeters when we have </a:t>
                      </a:r>
                      <a:r>
                        <a:rPr lang="fr-FR" sz="1000"/>
                        <a:t>interdependencies</a:t>
                      </a:r>
                      <a:r>
                        <a:rPr lang="fr-FR" sz="1000"/>
                        <a:t> with other organisations?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Patrick POINDRELLE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We need to clarify the activities behind this role starting the next BI when we will start working on the MSCN management</a:t>
                      </a:r>
                      <a:endParaRPr sz="1000" u="none" cap="none" strike="noStrike"/>
                    </a:p>
                  </a:txBody>
                  <a:tcPr marT="18000" marB="18000" marR="0" marL="18000"/>
                </a:tc>
              </a:tr>
              <a:tr h="5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B.</a:t>
                      </a:r>
                      <a:r>
                        <a:rPr lang="fr-FR" sz="1000"/>
                        <a:t>Need to secure the attendance and the business for BAT as this will happened during the summer </a:t>
                      </a:r>
                      <a:r>
                        <a:rPr lang="fr-FR" sz="1000"/>
                        <a:t>holidays</a:t>
                      </a:r>
                      <a:r>
                        <a:rPr lang="fr-FR" sz="1000"/>
                        <a:t>. Need of training on BATs</a:t>
                      </a:r>
                      <a:endParaRPr sz="1000" u="none" cap="none" strike="noStrike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Patrick POINDRELLE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Will be taken into account. Maybe performed during Sept/Oct?</a:t>
                      </a:r>
                      <a:endParaRPr sz="1000" u="none" cap="none" strike="noStrike"/>
                    </a:p>
                  </a:txBody>
                  <a:tcPr marT="18000" marB="18000" marR="0" marL="18000"/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C.</a:t>
                      </a:r>
                      <a:r>
                        <a:rPr lang="fr-FR" sz="1000"/>
                        <a:t> Is there a dedicated team for the BATs and the DEMOs?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Romain VIGEON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OCP team is performing the BATs, Demos, Trainings for the moment</a:t>
                      </a:r>
                      <a:endParaRPr sz="1000"/>
                    </a:p>
                  </a:txBody>
                  <a:tcPr marT="18000" marB="18000" marR="0" marL="18000"/>
                </a:tc>
              </a:tr>
              <a:tr h="52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C. </a:t>
                      </a:r>
                      <a:r>
                        <a:rPr lang="fr-FR" sz="1000"/>
                        <a:t>Linkage with E/T Sysconf is a key functionality for Business for data continuity.Is this in the scope of the MVP?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Patrick POINDRELLE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Topic taken into account during futur BIs</a:t>
                      </a:r>
                      <a:endParaRPr sz="1000"/>
                    </a:p>
                  </a:txBody>
                  <a:tcPr marT="18000" marB="18000" marR="0" marL="18000"/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000"/>
                        <a:t>C.</a:t>
                      </a:r>
                      <a:r>
                        <a:rPr lang="fr-FR" sz="1000"/>
                        <a:t> Is the OCR linked to E/T or Offer Items in the first step?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Rémy AUCLAIR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The target was defined to take into account the Offer items.</a:t>
                      </a:r>
                      <a:endParaRPr sz="1000"/>
                    </a:p>
                  </a:txBody>
                  <a:tcPr marT="18000" marB="18000" marR="0" marL="18000"/>
                </a:tc>
              </a:tr>
              <a:tr h="38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Are we </a:t>
                      </a:r>
                      <a:r>
                        <a:rPr lang="fr-FR" sz="1000"/>
                        <a:t>managing the risk for descoping certains topics for MVPs?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Loïc</a:t>
                      </a:r>
                      <a:r>
                        <a:rPr lang="fr-FR" sz="1000"/>
                        <a:t> ALBAC</a:t>
                      </a:r>
                      <a:endParaRPr sz="1000"/>
                    </a:p>
                  </a:txBody>
                  <a:tcPr marT="18000" marB="18000" marR="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/>
                        <a:t>There are </a:t>
                      </a:r>
                      <a:r>
                        <a:rPr lang="fr-FR" sz="1000"/>
                        <a:t>logged</a:t>
                      </a:r>
                      <a:r>
                        <a:rPr lang="fr-FR" sz="1000"/>
                        <a:t> and </a:t>
                      </a:r>
                      <a:r>
                        <a:rPr lang="fr-FR" sz="1000"/>
                        <a:t>followed</a:t>
                      </a:r>
                      <a:r>
                        <a:rPr lang="fr-FR" sz="1000"/>
                        <a:t> during the PRM. To be added in the next BI presentation</a:t>
                      </a:r>
                      <a:endParaRPr sz="1000"/>
                    </a:p>
                  </a:txBody>
                  <a:tcPr marT="18000" marB="18000" marR="0" marL="18000"/>
                </a:tc>
              </a:tr>
            </a:tbl>
          </a:graphicData>
        </a:graphic>
      </p:graphicFrame>
      <p:sp>
        <p:nvSpPr>
          <p:cNvPr id="2183" name="Google Shape;2183;p182"/>
          <p:cNvSpPr/>
          <p:nvPr/>
        </p:nvSpPr>
        <p:spPr>
          <a:xfrm>
            <a:off x="9152875" y="479925"/>
            <a:ext cx="222600" cy="222600"/>
          </a:xfrm>
          <a:prstGeom prst="ellipse">
            <a:avLst/>
          </a:prstGeom>
          <a:solidFill>
            <a:srgbClr val="84B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82"/>
          <p:cNvSpPr txBox="1"/>
          <p:nvPr/>
        </p:nvSpPr>
        <p:spPr>
          <a:xfrm>
            <a:off x="9457950" y="483525"/>
            <a:ext cx="25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Topic mature to be proceeded</a:t>
            </a:r>
            <a:endParaRPr sz="900"/>
          </a:p>
        </p:txBody>
      </p:sp>
      <p:sp>
        <p:nvSpPr>
          <p:cNvPr id="2185" name="Google Shape;2185;p182"/>
          <p:cNvSpPr/>
          <p:nvPr/>
        </p:nvSpPr>
        <p:spPr>
          <a:xfrm>
            <a:off x="9152875" y="766850"/>
            <a:ext cx="222600" cy="22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82"/>
          <p:cNvSpPr txBox="1"/>
          <p:nvPr/>
        </p:nvSpPr>
        <p:spPr>
          <a:xfrm>
            <a:off x="9457950" y="770450"/>
            <a:ext cx="25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Topic requiring some adaptation to be proceeded</a:t>
            </a:r>
            <a:endParaRPr sz="900"/>
          </a:p>
        </p:txBody>
      </p:sp>
      <p:sp>
        <p:nvSpPr>
          <p:cNvPr id="2187" name="Google Shape;2187;p182"/>
          <p:cNvSpPr/>
          <p:nvPr/>
        </p:nvSpPr>
        <p:spPr>
          <a:xfrm>
            <a:off x="9152875" y="1057375"/>
            <a:ext cx="222600" cy="222600"/>
          </a:xfrm>
          <a:prstGeom prst="ellipse">
            <a:avLst/>
          </a:prstGeom>
          <a:solidFill>
            <a:srgbClr val="E400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82"/>
          <p:cNvSpPr txBox="1"/>
          <p:nvPr/>
        </p:nvSpPr>
        <p:spPr>
          <a:xfrm>
            <a:off x="9457950" y="1060975"/>
            <a:ext cx="25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Topic not mature to be proceeded</a:t>
            </a:r>
            <a:endParaRPr sz="900"/>
          </a:p>
        </p:txBody>
      </p:sp>
      <p:sp>
        <p:nvSpPr>
          <p:cNvPr id="2189" name="Google Shape;2189;p182"/>
          <p:cNvSpPr/>
          <p:nvPr/>
        </p:nvSpPr>
        <p:spPr>
          <a:xfrm>
            <a:off x="9457950" y="3104050"/>
            <a:ext cx="140100" cy="1584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82"/>
          <p:cNvSpPr/>
          <p:nvPr/>
        </p:nvSpPr>
        <p:spPr>
          <a:xfrm>
            <a:off x="9457950" y="2716775"/>
            <a:ext cx="140100" cy="158400"/>
          </a:xfrm>
          <a:prstGeom prst="ellipse">
            <a:avLst/>
          </a:prstGeom>
          <a:solidFill>
            <a:srgbClr val="E400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82"/>
          <p:cNvSpPr/>
          <p:nvPr/>
        </p:nvSpPr>
        <p:spPr>
          <a:xfrm>
            <a:off x="9457950" y="5473075"/>
            <a:ext cx="140100" cy="158400"/>
          </a:xfrm>
          <a:prstGeom prst="ellipse">
            <a:avLst/>
          </a:prstGeom>
          <a:solidFill>
            <a:srgbClr val="84B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82"/>
          <p:cNvSpPr/>
          <p:nvPr/>
        </p:nvSpPr>
        <p:spPr>
          <a:xfrm>
            <a:off x="9457950" y="4044575"/>
            <a:ext cx="140100" cy="1584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82"/>
          <p:cNvSpPr/>
          <p:nvPr/>
        </p:nvSpPr>
        <p:spPr>
          <a:xfrm>
            <a:off x="9457950" y="4593525"/>
            <a:ext cx="140100" cy="1584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82"/>
          <p:cNvSpPr/>
          <p:nvPr/>
        </p:nvSpPr>
        <p:spPr>
          <a:xfrm>
            <a:off x="9457950" y="6352625"/>
            <a:ext cx="140100" cy="158400"/>
          </a:xfrm>
          <a:prstGeom prst="ellipse">
            <a:avLst/>
          </a:prstGeom>
          <a:solidFill>
            <a:srgbClr val="84B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83"/>
          <p:cNvSpPr txBox="1"/>
          <p:nvPr>
            <p:ph type="title"/>
          </p:nvPr>
        </p:nvSpPr>
        <p:spPr>
          <a:xfrm>
            <a:off x="478800" y="655200"/>
            <a:ext cx="94641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83"/>
          <p:cNvSpPr txBox="1"/>
          <p:nvPr>
            <p:ph idx="12" type="sldNum"/>
          </p:nvPr>
        </p:nvSpPr>
        <p:spPr>
          <a:xfrm>
            <a:off x="478800" y="6444000"/>
            <a:ext cx="2880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02" name="Google Shape;2202;p183"/>
          <p:cNvSpPr txBox="1"/>
          <p:nvPr>
            <p:ph idx="1" type="body"/>
          </p:nvPr>
        </p:nvSpPr>
        <p:spPr>
          <a:xfrm>
            <a:off x="479425" y="1860000"/>
            <a:ext cx="5384700" cy="40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89" y="2573121"/>
            <a:ext cx="3148490" cy="1469620"/>
          </a:xfrm>
          <a:prstGeom prst="rect">
            <a:avLst/>
          </a:prstGeom>
          <a:noFill/>
          <a:ln cap="flat" cmpd="sng" w="9525">
            <a:solidFill>
              <a:srgbClr val="00617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1" name="Google Shape;1261;p139"/>
          <p:cNvSpPr/>
          <p:nvPr/>
        </p:nvSpPr>
        <p:spPr>
          <a:xfrm>
            <a:off x="3881574" y="3077756"/>
            <a:ext cx="3421800" cy="1943400"/>
          </a:xfrm>
          <a:prstGeom prst="roundRect">
            <a:avLst>
              <a:gd fmla="val 16667" name="adj"/>
            </a:avLst>
          </a:prstGeom>
          <a:solidFill>
            <a:srgbClr val="BCE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39"/>
          <p:cNvSpPr txBox="1"/>
          <p:nvPr>
            <p:ph type="title"/>
          </p:nvPr>
        </p:nvSpPr>
        <p:spPr>
          <a:xfrm>
            <a:off x="28570" y="49625"/>
            <a:ext cx="6386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/>
              <a:t>Overall Architecture (ICC-OCP, OfferIT)</a:t>
            </a:r>
            <a:br>
              <a:rPr b="1" lang="fr-FR"/>
            </a:br>
            <a:endParaRPr b="1"/>
          </a:p>
        </p:txBody>
      </p:sp>
      <p:grpSp>
        <p:nvGrpSpPr>
          <p:cNvPr id="1263" name="Google Shape;1263;p139"/>
          <p:cNvGrpSpPr/>
          <p:nvPr/>
        </p:nvGrpSpPr>
        <p:grpSpPr>
          <a:xfrm>
            <a:off x="7617701" y="2050365"/>
            <a:ext cx="1437322" cy="932300"/>
            <a:chOff x="8893390" y="2458838"/>
            <a:chExt cx="2104425" cy="1365007"/>
          </a:xfrm>
        </p:grpSpPr>
        <p:pic>
          <p:nvPicPr>
            <p:cNvPr descr="RÃ©sultat de recherche d'images pour &quot;pacelab cabin a350&quot;" id="1264" name="Google Shape;1264;p139"/>
            <p:cNvPicPr preferRelativeResize="0"/>
            <p:nvPr/>
          </p:nvPicPr>
          <p:blipFill rotWithShape="1">
            <a:blip r:embed="rId5">
              <a:alphaModFix/>
            </a:blip>
            <a:srcRect b="3522" l="5646" r="7877" t="3521"/>
            <a:stretch/>
          </p:blipFill>
          <p:spPr>
            <a:xfrm>
              <a:off x="9089140" y="2669766"/>
              <a:ext cx="1908675" cy="1154079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313"/>
                </a:srgbClr>
              </a:outerShdw>
            </a:effectLst>
          </p:spPr>
        </p:pic>
        <p:pic>
          <p:nvPicPr>
            <p:cNvPr descr="Résultat de recherche d'images pour &quot;pacelab icon&quot;" id="1265" name="Google Shape;1265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93390" y="2458838"/>
              <a:ext cx="456041" cy="4560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6" name="Google Shape;1266;p139"/>
          <p:cNvGrpSpPr/>
          <p:nvPr/>
        </p:nvGrpSpPr>
        <p:grpSpPr>
          <a:xfrm>
            <a:off x="3985214" y="3192533"/>
            <a:ext cx="2933455" cy="1503907"/>
            <a:chOff x="4211031" y="3223994"/>
            <a:chExt cx="2933455" cy="1503907"/>
          </a:xfrm>
        </p:grpSpPr>
        <p:pic>
          <p:nvPicPr>
            <p:cNvPr id="1267" name="Google Shape;1267;p1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91151" y="3476957"/>
              <a:ext cx="2653335" cy="1250944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313"/>
                </a:srgbClr>
              </a:outerShdw>
            </a:effectLst>
          </p:spPr>
        </p:pic>
        <p:pic>
          <p:nvPicPr>
            <p:cNvPr id="1268" name="Google Shape;1268;p139"/>
            <p:cNvPicPr preferRelativeResize="0"/>
            <p:nvPr/>
          </p:nvPicPr>
          <p:blipFill rotWithShape="1">
            <a:blip r:embed="rId8">
              <a:alphaModFix/>
            </a:blip>
            <a:srcRect b="23564" l="6307" r="6307" t="23564"/>
            <a:stretch/>
          </p:blipFill>
          <p:spPr>
            <a:xfrm>
              <a:off x="4211031" y="3223994"/>
              <a:ext cx="1106834" cy="31439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313"/>
                </a:srgbClr>
              </a:outerShdw>
            </a:effectLst>
          </p:spPr>
        </p:pic>
      </p:grpSp>
      <p:grpSp>
        <p:nvGrpSpPr>
          <p:cNvPr id="1269" name="Google Shape;1269;p139"/>
          <p:cNvGrpSpPr/>
          <p:nvPr/>
        </p:nvGrpSpPr>
        <p:grpSpPr>
          <a:xfrm>
            <a:off x="11558405" y="3598951"/>
            <a:ext cx="471851" cy="471534"/>
            <a:chOff x="866" y="2341"/>
            <a:chExt cx="227" cy="227"/>
          </a:xfrm>
        </p:grpSpPr>
        <p:sp>
          <p:nvSpPr>
            <p:cNvPr id="1270" name="Google Shape;1270;p139"/>
            <p:cNvSpPr/>
            <p:nvPr/>
          </p:nvSpPr>
          <p:spPr>
            <a:xfrm>
              <a:off x="929" y="239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39"/>
            <p:cNvSpPr/>
            <p:nvPr/>
          </p:nvSpPr>
          <p:spPr>
            <a:xfrm>
              <a:off x="968" y="2378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39"/>
            <p:cNvSpPr/>
            <p:nvPr/>
          </p:nvSpPr>
          <p:spPr>
            <a:xfrm>
              <a:off x="913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194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5" y="316"/>
                    <a:pt x="47" y="324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7" y="116"/>
                    <a:pt x="54" y="109"/>
                    <a:pt x="63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1" y="594"/>
                    <a:pt x="159" y="594"/>
                  </a:cubicBezTo>
                  <a:cubicBezTo>
                    <a:pt x="172" y="594"/>
                    <a:pt x="172" y="594"/>
                    <a:pt x="172" y="594"/>
                  </a:cubicBezTo>
                  <a:cubicBezTo>
                    <a:pt x="172" y="297"/>
                    <a:pt x="172" y="297"/>
                    <a:pt x="172" y="297"/>
                  </a:cubicBezTo>
                  <a:cubicBezTo>
                    <a:pt x="172" y="289"/>
                    <a:pt x="179" y="281"/>
                    <a:pt x="188" y="281"/>
                  </a:cubicBezTo>
                  <a:cubicBezTo>
                    <a:pt x="196" y="281"/>
                    <a:pt x="204" y="289"/>
                    <a:pt x="204" y="297"/>
                  </a:cubicBezTo>
                  <a:cubicBezTo>
                    <a:pt x="204" y="594"/>
                    <a:pt x="204" y="594"/>
                    <a:pt x="204" y="594"/>
                  </a:cubicBezTo>
                  <a:cubicBezTo>
                    <a:pt x="217" y="594"/>
                    <a:pt x="217" y="594"/>
                    <a:pt x="217" y="594"/>
                  </a:cubicBezTo>
                  <a:cubicBezTo>
                    <a:pt x="255" y="594"/>
                    <a:pt x="297" y="563"/>
                    <a:pt x="297" y="521"/>
                  </a:cubicBezTo>
                  <a:cubicBezTo>
                    <a:pt x="297" y="344"/>
                    <a:pt x="297" y="344"/>
                    <a:pt x="297" y="344"/>
                  </a:cubicBezTo>
                  <a:cubicBezTo>
                    <a:pt x="297" y="342"/>
                    <a:pt x="297" y="342"/>
                    <a:pt x="297" y="342"/>
                  </a:cubicBezTo>
                  <a:cubicBezTo>
                    <a:pt x="297" y="125"/>
                    <a:pt x="297" y="125"/>
                    <a:pt x="297" y="125"/>
                  </a:cubicBezTo>
                  <a:cubicBezTo>
                    <a:pt x="297" y="116"/>
                    <a:pt x="304" y="109"/>
                    <a:pt x="313" y="109"/>
                  </a:cubicBezTo>
                  <a:cubicBezTo>
                    <a:pt x="322" y="109"/>
                    <a:pt x="329" y="116"/>
                    <a:pt x="329" y="125"/>
                  </a:cubicBezTo>
                  <a:cubicBezTo>
                    <a:pt x="329" y="324"/>
                    <a:pt x="329" y="324"/>
                    <a:pt x="329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5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39"/>
            <p:cNvSpPr/>
            <p:nvPr/>
          </p:nvSpPr>
          <p:spPr>
            <a:xfrm>
              <a:off x="1006" y="239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9"/>
            <p:cNvSpPr/>
            <p:nvPr/>
          </p:nvSpPr>
          <p:spPr>
            <a:xfrm>
              <a:off x="989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3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4" y="316"/>
                    <a:pt x="46" y="3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16"/>
                    <a:pt x="53" y="109"/>
                    <a:pt x="62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0" y="594"/>
                    <a:pt x="158" y="594"/>
                  </a:cubicBezTo>
                  <a:cubicBezTo>
                    <a:pt x="171" y="594"/>
                    <a:pt x="171" y="594"/>
                    <a:pt x="171" y="594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89"/>
                    <a:pt x="178" y="281"/>
                    <a:pt x="187" y="281"/>
                  </a:cubicBezTo>
                  <a:cubicBezTo>
                    <a:pt x="196" y="281"/>
                    <a:pt x="203" y="289"/>
                    <a:pt x="203" y="297"/>
                  </a:cubicBezTo>
                  <a:cubicBezTo>
                    <a:pt x="203" y="594"/>
                    <a:pt x="203" y="594"/>
                    <a:pt x="203" y="594"/>
                  </a:cubicBezTo>
                  <a:cubicBezTo>
                    <a:pt x="216" y="594"/>
                    <a:pt x="216" y="594"/>
                    <a:pt x="216" y="594"/>
                  </a:cubicBezTo>
                  <a:cubicBezTo>
                    <a:pt x="254" y="594"/>
                    <a:pt x="296" y="563"/>
                    <a:pt x="296" y="521"/>
                  </a:cubicBezTo>
                  <a:cubicBezTo>
                    <a:pt x="296" y="344"/>
                    <a:pt x="296" y="344"/>
                    <a:pt x="296" y="344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96" y="125"/>
                    <a:pt x="296" y="125"/>
                    <a:pt x="296" y="125"/>
                  </a:cubicBezTo>
                  <a:cubicBezTo>
                    <a:pt x="296" y="116"/>
                    <a:pt x="304" y="109"/>
                    <a:pt x="312" y="109"/>
                  </a:cubicBezTo>
                  <a:cubicBezTo>
                    <a:pt x="321" y="109"/>
                    <a:pt x="328" y="116"/>
                    <a:pt x="328" y="125"/>
                  </a:cubicBezTo>
                  <a:cubicBezTo>
                    <a:pt x="328" y="324"/>
                    <a:pt x="328" y="324"/>
                    <a:pt x="328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9"/>
            <p:cNvSpPr/>
            <p:nvPr/>
          </p:nvSpPr>
          <p:spPr>
            <a:xfrm>
              <a:off x="866" y="2341"/>
              <a:ext cx="227" cy="227"/>
            </a:xfrm>
            <a:custGeom>
              <a:rect b="b" l="l" r="r" t="t"/>
              <a:pathLst>
                <a:path extrusionOk="0" h="1487" w="1488">
                  <a:moveTo>
                    <a:pt x="744" y="0"/>
                  </a:moveTo>
                  <a:cubicBezTo>
                    <a:pt x="333" y="0"/>
                    <a:pt x="0" y="333"/>
                    <a:pt x="0" y="743"/>
                  </a:cubicBezTo>
                  <a:cubicBezTo>
                    <a:pt x="0" y="1154"/>
                    <a:pt x="333" y="1487"/>
                    <a:pt x="744" y="1487"/>
                  </a:cubicBezTo>
                  <a:cubicBezTo>
                    <a:pt x="1155" y="1487"/>
                    <a:pt x="1488" y="1154"/>
                    <a:pt x="1488" y="743"/>
                  </a:cubicBezTo>
                  <a:cubicBezTo>
                    <a:pt x="1488" y="333"/>
                    <a:pt x="1155" y="0"/>
                    <a:pt x="744" y="0"/>
                  </a:cubicBezTo>
                  <a:close/>
                  <a:moveTo>
                    <a:pt x="994" y="336"/>
                  </a:moveTo>
                  <a:cubicBezTo>
                    <a:pt x="1055" y="336"/>
                    <a:pt x="1104" y="386"/>
                    <a:pt x="1104" y="446"/>
                  </a:cubicBezTo>
                  <a:cubicBezTo>
                    <a:pt x="1104" y="507"/>
                    <a:pt x="1055" y="556"/>
                    <a:pt x="994" y="556"/>
                  </a:cubicBezTo>
                  <a:cubicBezTo>
                    <a:pt x="934" y="556"/>
                    <a:pt x="884" y="507"/>
                    <a:pt x="884" y="446"/>
                  </a:cubicBezTo>
                  <a:cubicBezTo>
                    <a:pt x="884" y="386"/>
                    <a:pt x="934" y="336"/>
                    <a:pt x="994" y="336"/>
                  </a:cubicBezTo>
                  <a:close/>
                  <a:moveTo>
                    <a:pt x="744" y="211"/>
                  </a:moveTo>
                  <a:cubicBezTo>
                    <a:pt x="805" y="211"/>
                    <a:pt x="854" y="261"/>
                    <a:pt x="854" y="321"/>
                  </a:cubicBezTo>
                  <a:cubicBezTo>
                    <a:pt x="854" y="382"/>
                    <a:pt x="805" y="431"/>
                    <a:pt x="744" y="431"/>
                  </a:cubicBezTo>
                  <a:cubicBezTo>
                    <a:pt x="683" y="431"/>
                    <a:pt x="634" y="382"/>
                    <a:pt x="634" y="321"/>
                  </a:cubicBezTo>
                  <a:cubicBezTo>
                    <a:pt x="634" y="261"/>
                    <a:pt x="683" y="211"/>
                    <a:pt x="744" y="211"/>
                  </a:cubicBezTo>
                  <a:close/>
                  <a:moveTo>
                    <a:pt x="494" y="336"/>
                  </a:moveTo>
                  <a:cubicBezTo>
                    <a:pt x="554" y="336"/>
                    <a:pt x="603" y="386"/>
                    <a:pt x="603" y="446"/>
                  </a:cubicBezTo>
                  <a:cubicBezTo>
                    <a:pt x="603" y="507"/>
                    <a:pt x="554" y="556"/>
                    <a:pt x="494" y="556"/>
                  </a:cubicBezTo>
                  <a:cubicBezTo>
                    <a:pt x="433" y="556"/>
                    <a:pt x="384" y="507"/>
                    <a:pt x="384" y="446"/>
                  </a:cubicBezTo>
                  <a:cubicBezTo>
                    <a:pt x="384" y="386"/>
                    <a:pt x="433" y="336"/>
                    <a:pt x="494" y="336"/>
                  </a:cubicBezTo>
                  <a:close/>
                  <a:moveTo>
                    <a:pt x="713" y="840"/>
                  </a:moveTo>
                  <a:cubicBezTo>
                    <a:pt x="713" y="895"/>
                    <a:pt x="681" y="936"/>
                    <a:pt x="635" y="944"/>
                  </a:cubicBezTo>
                  <a:cubicBezTo>
                    <a:pt x="635" y="1108"/>
                    <a:pt x="635" y="1108"/>
                    <a:pt x="635" y="1108"/>
                  </a:cubicBezTo>
                  <a:cubicBezTo>
                    <a:pt x="635" y="1164"/>
                    <a:pt x="582" y="1213"/>
                    <a:pt x="523" y="1213"/>
                  </a:cubicBezTo>
                  <a:cubicBezTo>
                    <a:pt x="465" y="1213"/>
                    <a:pt x="465" y="1213"/>
                    <a:pt x="465" y="1213"/>
                  </a:cubicBezTo>
                  <a:cubicBezTo>
                    <a:pt x="405" y="1213"/>
                    <a:pt x="353" y="1164"/>
                    <a:pt x="353" y="1108"/>
                  </a:cubicBezTo>
                  <a:cubicBezTo>
                    <a:pt x="353" y="944"/>
                    <a:pt x="353" y="944"/>
                    <a:pt x="353" y="944"/>
                  </a:cubicBezTo>
                  <a:cubicBezTo>
                    <a:pt x="306" y="936"/>
                    <a:pt x="274" y="895"/>
                    <a:pt x="274" y="840"/>
                  </a:cubicBezTo>
                  <a:cubicBezTo>
                    <a:pt x="274" y="691"/>
                    <a:pt x="274" y="691"/>
                    <a:pt x="274" y="691"/>
                  </a:cubicBezTo>
                  <a:cubicBezTo>
                    <a:pt x="274" y="614"/>
                    <a:pt x="328" y="555"/>
                    <a:pt x="400" y="555"/>
                  </a:cubicBezTo>
                  <a:cubicBezTo>
                    <a:pt x="415" y="555"/>
                    <a:pt x="415" y="555"/>
                    <a:pt x="415" y="555"/>
                  </a:cubicBezTo>
                  <a:cubicBezTo>
                    <a:pt x="420" y="555"/>
                    <a:pt x="425" y="558"/>
                    <a:pt x="428" y="561"/>
                  </a:cubicBezTo>
                  <a:cubicBezTo>
                    <a:pt x="494" y="640"/>
                    <a:pt x="494" y="640"/>
                    <a:pt x="494" y="640"/>
                  </a:cubicBezTo>
                  <a:cubicBezTo>
                    <a:pt x="560" y="561"/>
                    <a:pt x="560" y="561"/>
                    <a:pt x="560" y="561"/>
                  </a:cubicBezTo>
                  <a:cubicBezTo>
                    <a:pt x="563" y="558"/>
                    <a:pt x="567" y="555"/>
                    <a:pt x="572" y="555"/>
                  </a:cubicBezTo>
                  <a:cubicBezTo>
                    <a:pt x="587" y="555"/>
                    <a:pt x="587" y="555"/>
                    <a:pt x="587" y="555"/>
                  </a:cubicBezTo>
                  <a:cubicBezTo>
                    <a:pt x="659" y="555"/>
                    <a:pt x="713" y="614"/>
                    <a:pt x="713" y="691"/>
                  </a:cubicBezTo>
                  <a:lnTo>
                    <a:pt x="713" y="840"/>
                  </a:lnTo>
                  <a:close/>
                  <a:moveTo>
                    <a:pt x="744" y="556"/>
                  </a:moveTo>
                  <a:cubicBezTo>
                    <a:pt x="739" y="556"/>
                    <a:pt x="735" y="554"/>
                    <a:pt x="732" y="550"/>
                  </a:cubicBezTo>
                  <a:cubicBezTo>
                    <a:pt x="653" y="456"/>
                    <a:pt x="653" y="456"/>
                    <a:pt x="653" y="456"/>
                  </a:cubicBezTo>
                  <a:cubicBezTo>
                    <a:pt x="648" y="450"/>
                    <a:pt x="649" y="440"/>
                    <a:pt x="656" y="434"/>
                  </a:cubicBezTo>
                  <a:cubicBezTo>
                    <a:pt x="662" y="428"/>
                    <a:pt x="672" y="429"/>
                    <a:pt x="678" y="436"/>
                  </a:cubicBezTo>
                  <a:cubicBezTo>
                    <a:pt x="744" y="515"/>
                    <a:pt x="744" y="515"/>
                    <a:pt x="744" y="515"/>
                  </a:cubicBezTo>
                  <a:cubicBezTo>
                    <a:pt x="810" y="436"/>
                    <a:pt x="810" y="436"/>
                    <a:pt x="810" y="436"/>
                  </a:cubicBezTo>
                  <a:cubicBezTo>
                    <a:pt x="816" y="429"/>
                    <a:pt x="826" y="428"/>
                    <a:pt x="832" y="434"/>
                  </a:cubicBezTo>
                  <a:cubicBezTo>
                    <a:pt x="839" y="440"/>
                    <a:pt x="840" y="450"/>
                    <a:pt x="834" y="456"/>
                  </a:cubicBezTo>
                  <a:cubicBezTo>
                    <a:pt x="756" y="550"/>
                    <a:pt x="756" y="550"/>
                    <a:pt x="756" y="550"/>
                  </a:cubicBezTo>
                  <a:cubicBezTo>
                    <a:pt x="753" y="554"/>
                    <a:pt x="749" y="556"/>
                    <a:pt x="744" y="556"/>
                  </a:cubicBezTo>
                  <a:close/>
                  <a:moveTo>
                    <a:pt x="1214" y="840"/>
                  </a:moveTo>
                  <a:cubicBezTo>
                    <a:pt x="1214" y="895"/>
                    <a:pt x="1181" y="936"/>
                    <a:pt x="1135" y="944"/>
                  </a:cubicBezTo>
                  <a:cubicBezTo>
                    <a:pt x="1135" y="1108"/>
                    <a:pt x="1135" y="1108"/>
                    <a:pt x="1135" y="1108"/>
                  </a:cubicBezTo>
                  <a:cubicBezTo>
                    <a:pt x="1135" y="1164"/>
                    <a:pt x="1083" y="1213"/>
                    <a:pt x="1023" y="1213"/>
                  </a:cubicBezTo>
                  <a:cubicBezTo>
                    <a:pt x="965" y="1213"/>
                    <a:pt x="965" y="1213"/>
                    <a:pt x="965" y="1213"/>
                  </a:cubicBezTo>
                  <a:cubicBezTo>
                    <a:pt x="905" y="1213"/>
                    <a:pt x="853" y="1164"/>
                    <a:pt x="853" y="1108"/>
                  </a:cubicBezTo>
                  <a:cubicBezTo>
                    <a:pt x="853" y="944"/>
                    <a:pt x="853" y="944"/>
                    <a:pt x="853" y="944"/>
                  </a:cubicBezTo>
                  <a:cubicBezTo>
                    <a:pt x="807" y="936"/>
                    <a:pt x="775" y="895"/>
                    <a:pt x="775" y="840"/>
                  </a:cubicBezTo>
                  <a:cubicBezTo>
                    <a:pt x="775" y="691"/>
                    <a:pt x="775" y="691"/>
                    <a:pt x="775" y="691"/>
                  </a:cubicBezTo>
                  <a:cubicBezTo>
                    <a:pt x="775" y="614"/>
                    <a:pt x="829" y="555"/>
                    <a:pt x="900" y="555"/>
                  </a:cubicBezTo>
                  <a:cubicBezTo>
                    <a:pt x="916" y="555"/>
                    <a:pt x="916" y="555"/>
                    <a:pt x="916" y="555"/>
                  </a:cubicBezTo>
                  <a:cubicBezTo>
                    <a:pt x="921" y="555"/>
                    <a:pt x="925" y="558"/>
                    <a:pt x="928" y="561"/>
                  </a:cubicBezTo>
                  <a:cubicBezTo>
                    <a:pt x="994" y="640"/>
                    <a:pt x="994" y="640"/>
                    <a:pt x="994" y="640"/>
                  </a:cubicBezTo>
                  <a:cubicBezTo>
                    <a:pt x="1060" y="561"/>
                    <a:pt x="1060" y="561"/>
                    <a:pt x="1060" y="561"/>
                  </a:cubicBezTo>
                  <a:cubicBezTo>
                    <a:pt x="1063" y="558"/>
                    <a:pt x="1068" y="555"/>
                    <a:pt x="1072" y="555"/>
                  </a:cubicBezTo>
                  <a:cubicBezTo>
                    <a:pt x="1088" y="555"/>
                    <a:pt x="1088" y="555"/>
                    <a:pt x="1088" y="555"/>
                  </a:cubicBezTo>
                  <a:cubicBezTo>
                    <a:pt x="1160" y="555"/>
                    <a:pt x="1214" y="614"/>
                    <a:pt x="1214" y="691"/>
                  </a:cubicBezTo>
                  <a:lnTo>
                    <a:pt x="1214" y="8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139"/>
          <p:cNvGrpSpPr/>
          <p:nvPr/>
        </p:nvGrpSpPr>
        <p:grpSpPr>
          <a:xfrm>
            <a:off x="3748508" y="4428131"/>
            <a:ext cx="431904" cy="431613"/>
            <a:chOff x="866" y="2341"/>
            <a:chExt cx="227" cy="227"/>
          </a:xfrm>
        </p:grpSpPr>
        <p:sp>
          <p:nvSpPr>
            <p:cNvPr id="1277" name="Google Shape;1277;p139"/>
            <p:cNvSpPr/>
            <p:nvPr/>
          </p:nvSpPr>
          <p:spPr>
            <a:xfrm>
              <a:off x="929" y="239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39"/>
            <p:cNvSpPr/>
            <p:nvPr/>
          </p:nvSpPr>
          <p:spPr>
            <a:xfrm>
              <a:off x="968" y="2378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9"/>
            <p:cNvSpPr/>
            <p:nvPr/>
          </p:nvSpPr>
          <p:spPr>
            <a:xfrm>
              <a:off x="913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194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5" y="316"/>
                    <a:pt x="47" y="324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7" y="116"/>
                    <a:pt x="54" y="109"/>
                    <a:pt x="63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1" y="594"/>
                    <a:pt x="159" y="594"/>
                  </a:cubicBezTo>
                  <a:cubicBezTo>
                    <a:pt x="172" y="594"/>
                    <a:pt x="172" y="594"/>
                    <a:pt x="172" y="594"/>
                  </a:cubicBezTo>
                  <a:cubicBezTo>
                    <a:pt x="172" y="297"/>
                    <a:pt x="172" y="297"/>
                    <a:pt x="172" y="297"/>
                  </a:cubicBezTo>
                  <a:cubicBezTo>
                    <a:pt x="172" y="289"/>
                    <a:pt x="179" y="281"/>
                    <a:pt x="188" y="281"/>
                  </a:cubicBezTo>
                  <a:cubicBezTo>
                    <a:pt x="196" y="281"/>
                    <a:pt x="204" y="289"/>
                    <a:pt x="204" y="297"/>
                  </a:cubicBezTo>
                  <a:cubicBezTo>
                    <a:pt x="204" y="594"/>
                    <a:pt x="204" y="594"/>
                    <a:pt x="204" y="594"/>
                  </a:cubicBezTo>
                  <a:cubicBezTo>
                    <a:pt x="217" y="594"/>
                    <a:pt x="217" y="594"/>
                    <a:pt x="217" y="594"/>
                  </a:cubicBezTo>
                  <a:cubicBezTo>
                    <a:pt x="255" y="594"/>
                    <a:pt x="297" y="563"/>
                    <a:pt x="297" y="521"/>
                  </a:cubicBezTo>
                  <a:cubicBezTo>
                    <a:pt x="297" y="344"/>
                    <a:pt x="297" y="344"/>
                    <a:pt x="297" y="344"/>
                  </a:cubicBezTo>
                  <a:cubicBezTo>
                    <a:pt x="297" y="342"/>
                    <a:pt x="297" y="342"/>
                    <a:pt x="297" y="342"/>
                  </a:cubicBezTo>
                  <a:cubicBezTo>
                    <a:pt x="297" y="125"/>
                    <a:pt x="297" y="125"/>
                    <a:pt x="297" y="125"/>
                  </a:cubicBezTo>
                  <a:cubicBezTo>
                    <a:pt x="297" y="116"/>
                    <a:pt x="304" y="109"/>
                    <a:pt x="313" y="109"/>
                  </a:cubicBezTo>
                  <a:cubicBezTo>
                    <a:pt x="322" y="109"/>
                    <a:pt x="329" y="116"/>
                    <a:pt x="329" y="125"/>
                  </a:cubicBezTo>
                  <a:cubicBezTo>
                    <a:pt x="329" y="324"/>
                    <a:pt x="329" y="324"/>
                    <a:pt x="329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5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9"/>
            <p:cNvSpPr/>
            <p:nvPr/>
          </p:nvSpPr>
          <p:spPr>
            <a:xfrm>
              <a:off x="1006" y="239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9"/>
            <p:cNvSpPr/>
            <p:nvPr/>
          </p:nvSpPr>
          <p:spPr>
            <a:xfrm>
              <a:off x="989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3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4" y="316"/>
                    <a:pt x="46" y="3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16"/>
                    <a:pt x="53" y="109"/>
                    <a:pt x="62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0" y="594"/>
                    <a:pt x="158" y="594"/>
                  </a:cubicBezTo>
                  <a:cubicBezTo>
                    <a:pt x="171" y="594"/>
                    <a:pt x="171" y="594"/>
                    <a:pt x="171" y="594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89"/>
                    <a:pt x="178" y="281"/>
                    <a:pt x="187" y="281"/>
                  </a:cubicBezTo>
                  <a:cubicBezTo>
                    <a:pt x="196" y="281"/>
                    <a:pt x="203" y="289"/>
                    <a:pt x="203" y="297"/>
                  </a:cubicBezTo>
                  <a:cubicBezTo>
                    <a:pt x="203" y="594"/>
                    <a:pt x="203" y="594"/>
                    <a:pt x="203" y="594"/>
                  </a:cubicBezTo>
                  <a:cubicBezTo>
                    <a:pt x="216" y="594"/>
                    <a:pt x="216" y="594"/>
                    <a:pt x="216" y="594"/>
                  </a:cubicBezTo>
                  <a:cubicBezTo>
                    <a:pt x="254" y="594"/>
                    <a:pt x="296" y="563"/>
                    <a:pt x="296" y="521"/>
                  </a:cubicBezTo>
                  <a:cubicBezTo>
                    <a:pt x="296" y="344"/>
                    <a:pt x="296" y="344"/>
                    <a:pt x="296" y="344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96" y="125"/>
                    <a:pt x="296" y="125"/>
                    <a:pt x="296" y="125"/>
                  </a:cubicBezTo>
                  <a:cubicBezTo>
                    <a:pt x="296" y="116"/>
                    <a:pt x="304" y="109"/>
                    <a:pt x="312" y="109"/>
                  </a:cubicBezTo>
                  <a:cubicBezTo>
                    <a:pt x="321" y="109"/>
                    <a:pt x="328" y="116"/>
                    <a:pt x="328" y="125"/>
                  </a:cubicBezTo>
                  <a:cubicBezTo>
                    <a:pt x="328" y="324"/>
                    <a:pt x="328" y="324"/>
                    <a:pt x="328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9"/>
            <p:cNvSpPr/>
            <p:nvPr/>
          </p:nvSpPr>
          <p:spPr>
            <a:xfrm>
              <a:off x="866" y="2341"/>
              <a:ext cx="227" cy="227"/>
            </a:xfrm>
            <a:custGeom>
              <a:rect b="b" l="l" r="r" t="t"/>
              <a:pathLst>
                <a:path extrusionOk="0" h="1487" w="1488">
                  <a:moveTo>
                    <a:pt x="744" y="0"/>
                  </a:moveTo>
                  <a:cubicBezTo>
                    <a:pt x="333" y="0"/>
                    <a:pt x="0" y="333"/>
                    <a:pt x="0" y="743"/>
                  </a:cubicBezTo>
                  <a:cubicBezTo>
                    <a:pt x="0" y="1154"/>
                    <a:pt x="333" y="1487"/>
                    <a:pt x="744" y="1487"/>
                  </a:cubicBezTo>
                  <a:cubicBezTo>
                    <a:pt x="1155" y="1487"/>
                    <a:pt x="1488" y="1154"/>
                    <a:pt x="1488" y="743"/>
                  </a:cubicBezTo>
                  <a:cubicBezTo>
                    <a:pt x="1488" y="333"/>
                    <a:pt x="1155" y="0"/>
                    <a:pt x="744" y="0"/>
                  </a:cubicBezTo>
                  <a:close/>
                  <a:moveTo>
                    <a:pt x="994" y="336"/>
                  </a:moveTo>
                  <a:cubicBezTo>
                    <a:pt x="1055" y="336"/>
                    <a:pt x="1104" y="386"/>
                    <a:pt x="1104" y="446"/>
                  </a:cubicBezTo>
                  <a:cubicBezTo>
                    <a:pt x="1104" y="507"/>
                    <a:pt x="1055" y="556"/>
                    <a:pt x="994" y="556"/>
                  </a:cubicBezTo>
                  <a:cubicBezTo>
                    <a:pt x="934" y="556"/>
                    <a:pt x="884" y="507"/>
                    <a:pt x="884" y="446"/>
                  </a:cubicBezTo>
                  <a:cubicBezTo>
                    <a:pt x="884" y="386"/>
                    <a:pt x="934" y="336"/>
                    <a:pt x="994" y="336"/>
                  </a:cubicBezTo>
                  <a:close/>
                  <a:moveTo>
                    <a:pt x="744" y="211"/>
                  </a:moveTo>
                  <a:cubicBezTo>
                    <a:pt x="805" y="211"/>
                    <a:pt x="854" y="261"/>
                    <a:pt x="854" y="321"/>
                  </a:cubicBezTo>
                  <a:cubicBezTo>
                    <a:pt x="854" y="382"/>
                    <a:pt x="805" y="431"/>
                    <a:pt x="744" y="431"/>
                  </a:cubicBezTo>
                  <a:cubicBezTo>
                    <a:pt x="683" y="431"/>
                    <a:pt x="634" y="382"/>
                    <a:pt x="634" y="321"/>
                  </a:cubicBezTo>
                  <a:cubicBezTo>
                    <a:pt x="634" y="261"/>
                    <a:pt x="683" y="211"/>
                    <a:pt x="744" y="211"/>
                  </a:cubicBezTo>
                  <a:close/>
                  <a:moveTo>
                    <a:pt x="494" y="336"/>
                  </a:moveTo>
                  <a:cubicBezTo>
                    <a:pt x="554" y="336"/>
                    <a:pt x="603" y="386"/>
                    <a:pt x="603" y="446"/>
                  </a:cubicBezTo>
                  <a:cubicBezTo>
                    <a:pt x="603" y="507"/>
                    <a:pt x="554" y="556"/>
                    <a:pt x="494" y="556"/>
                  </a:cubicBezTo>
                  <a:cubicBezTo>
                    <a:pt x="433" y="556"/>
                    <a:pt x="384" y="507"/>
                    <a:pt x="384" y="446"/>
                  </a:cubicBezTo>
                  <a:cubicBezTo>
                    <a:pt x="384" y="386"/>
                    <a:pt x="433" y="336"/>
                    <a:pt x="494" y="336"/>
                  </a:cubicBezTo>
                  <a:close/>
                  <a:moveTo>
                    <a:pt x="713" y="840"/>
                  </a:moveTo>
                  <a:cubicBezTo>
                    <a:pt x="713" y="895"/>
                    <a:pt x="681" y="936"/>
                    <a:pt x="635" y="944"/>
                  </a:cubicBezTo>
                  <a:cubicBezTo>
                    <a:pt x="635" y="1108"/>
                    <a:pt x="635" y="1108"/>
                    <a:pt x="635" y="1108"/>
                  </a:cubicBezTo>
                  <a:cubicBezTo>
                    <a:pt x="635" y="1164"/>
                    <a:pt x="582" y="1213"/>
                    <a:pt x="523" y="1213"/>
                  </a:cubicBezTo>
                  <a:cubicBezTo>
                    <a:pt x="465" y="1213"/>
                    <a:pt x="465" y="1213"/>
                    <a:pt x="465" y="1213"/>
                  </a:cubicBezTo>
                  <a:cubicBezTo>
                    <a:pt x="405" y="1213"/>
                    <a:pt x="353" y="1164"/>
                    <a:pt x="353" y="1108"/>
                  </a:cubicBezTo>
                  <a:cubicBezTo>
                    <a:pt x="353" y="944"/>
                    <a:pt x="353" y="944"/>
                    <a:pt x="353" y="944"/>
                  </a:cubicBezTo>
                  <a:cubicBezTo>
                    <a:pt x="306" y="936"/>
                    <a:pt x="274" y="895"/>
                    <a:pt x="274" y="840"/>
                  </a:cubicBezTo>
                  <a:cubicBezTo>
                    <a:pt x="274" y="691"/>
                    <a:pt x="274" y="691"/>
                    <a:pt x="274" y="691"/>
                  </a:cubicBezTo>
                  <a:cubicBezTo>
                    <a:pt x="274" y="614"/>
                    <a:pt x="328" y="555"/>
                    <a:pt x="400" y="555"/>
                  </a:cubicBezTo>
                  <a:cubicBezTo>
                    <a:pt x="415" y="555"/>
                    <a:pt x="415" y="555"/>
                    <a:pt x="415" y="555"/>
                  </a:cubicBezTo>
                  <a:cubicBezTo>
                    <a:pt x="420" y="555"/>
                    <a:pt x="425" y="558"/>
                    <a:pt x="428" y="561"/>
                  </a:cubicBezTo>
                  <a:cubicBezTo>
                    <a:pt x="494" y="640"/>
                    <a:pt x="494" y="640"/>
                    <a:pt x="494" y="640"/>
                  </a:cubicBezTo>
                  <a:cubicBezTo>
                    <a:pt x="560" y="561"/>
                    <a:pt x="560" y="561"/>
                    <a:pt x="560" y="561"/>
                  </a:cubicBezTo>
                  <a:cubicBezTo>
                    <a:pt x="563" y="558"/>
                    <a:pt x="567" y="555"/>
                    <a:pt x="572" y="555"/>
                  </a:cubicBezTo>
                  <a:cubicBezTo>
                    <a:pt x="587" y="555"/>
                    <a:pt x="587" y="555"/>
                    <a:pt x="587" y="555"/>
                  </a:cubicBezTo>
                  <a:cubicBezTo>
                    <a:pt x="659" y="555"/>
                    <a:pt x="713" y="614"/>
                    <a:pt x="713" y="691"/>
                  </a:cubicBezTo>
                  <a:lnTo>
                    <a:pt x="713" y="840"/>
                  </a:lnTo>
                  <a:close/>
                  <a:moveTo>
                    <a:pt x="744" y="556"/>
                  </a:moveTo>
                  <a:cubicBezTo>
                    <a:pt x="739" y="556"/>
                    <a:pt x="735" y="554"/>
                    <a:pt x="732" y="550"/>
                  </a:cubicBezTo>
                  <a:cubicBezTo>
                    <a:pt x="653" y="456"/>
                    <a:pt x="653" y="456"/>
                    <a:pt x="653" y="456"/>
                  </a:cubicBezTo>
                  <a:cubicBezTo>
                    <a:pt x="648" y="450"/>
                    <a:pt x="649" y="440"/>
                    <a:pt x="656" y="434"/>
                  </a:cubicBezTo>
                  <a:cubicBezTo>
                    <a:pt x="662" y="428"/>
                    <a:pt x="672" y="429"/>
                    <a:pt x="678" y="436"/>
                  </a:cubicBezTo>
                  <a:cubicBezTo>
                    <a:pt x="744" y="515"/>
                    <a:pt x="744" y="515"/>
                    <a:pt x="744" y="515"/>
                  </a:cubicBezTo>
                  <a:cubicBezTo>
                    <a:pt x="810" y="436"/>
                    <a:pt x="810" y="436"/>
                    <a:pt x="810" y="436"/>
                  </a:cubicBezTo>
                  <a:cubicBezTo>
                    <a:pt x="816" y="429"/>
                    <a:pt x="826" y="428"/>
                    <a:pt x="832" y="434"/>
                  </a:cubicBezTo>
                  <a:cubicBezTo>
                    <a:pt x="839" y="440"/>
                    <a:pt x="840" y="450"/>
                    <a:pt x="834" y="456"/>
                  </a:cubicBezTo>
                  <a:cubicBezTo>
                    <a:pt x="756" y="550"/>
                    <a:pt x="756" y="550"/>
                    <a:pt x="756" y="550"/>
                  </a:cubicBezTo>
                  <a:cubicBezTo>
                    <a:pt x="753" y="554"/>
                    <a:pt x="749" y="556"/>
                    <a:pt x="744" y="556"/>
                  </a:cubicBezTo>
                  <a:close/>
                  <a:moveTo>
                    <a:pt x="1214" y="840"/>
                  </a:moveTo>
                  <a:cubicBezTo>
                    <a:pt x="1214" y="895"/>
                    <a:pt x="1181" y="936"/>
                    <a:pt x="1135" y="944"/>
                  </a:cubicBezTo>
                  <a:cubicBezTo>
                    <a:pt x="1135" y="1108"/>
                    <a:pt x="1135" y="1108"/>
                    <a:pt x="1135" y="1108"/>
                  </a:cubicBezTo>
                  <a:cubicBezTo>
                    <a:pt x="1135" y="1164"/>
                    <a:pt x="1083" y="1213"/>
                    <a:pt x="1023" y="1213"/>
                  </a:cubicBezTo>
                  <a:cubicBezTo>
                    <a:pt x="965" y="1213"/>
                    <a:pt x="965" y="1213"/>
                    <a:pt x="965" y="1213"/>
                  </a:cubicBezTo>
                  <a:cubicBezTo>
                    <a:pt x="905" y="1213"/>
                    <a:pt x="853" y="1164"/>
                    <a:pt x="853" y="1108"/>
                  </a:cubicBezTo>
                  <a:cubicBezTo>
                    <a:pt x="853" y="944"/>
                    <a:pt x="853" y="944"/>
                    <a:pt x="853" y="944"/>
                  </a:cubicBezTo>
                  <a:cubicBezTo>
                    <a:pt x="807" y="936"/>
                    <a:pt x="775" y="895"/>
                    <a:pt x="775" y="840"/>
                  </a:cubicBezTo>
                  <a:cubicBezTo>
                    <a:pt x="775" y="691"/>
                    <a:pt x="775" y="691"/>
                    <a:pt x="775" y="691"/>
                  </a:cubicBezTo>
                  <a:cubicBezTo>
                    <a:pt x="775" y="614"/>
                    <a:pt x="829" y="555"/>
                    <a:pt x="900" y="555"/>
                  </a:cubicBezTo>
                  <a:cubicBezTo>
                    <a:pt x="916" y="555"/>
                    <a:pt x="916" y="555"/>
                    <a:pt x="916" y="555"/>
                  </a:cubicBezTo>
                  <a:cubicBezTo>
                    <a:pt x="921" y="555"/>
                    <a:pt x="925" y="558"/>
                    <a:pt x="928" y="561"/>
                  </a:cubicBezTo>
                  <a:cubicBezTo>
                    <a:pt x="994" y="640"/>
                    <a:pt x="994" y="640"/>
                    <a:pt x="994" y="640"/>
                  </a:cubicBezTo>
                  <a:cubicBezTo>
                    <a:pt x="1060" y="561"/>
                    <a:pt x="1060" y="561"/>
                    <a:pt x="1060" y="561"/>
                  </a:cubicBezTo>
                  <a:cubicBezTo>
                    <a:pt x="1063" y="558"/>
                    <a:pt x="1068" y="555"/>
                    <a:pt x="1072" y="555"/>
                  </a:cubicBezTo>
                  <a:cubicBezTo>
                    <a:pt x="1088" y="555"/>
                    <a:pt x="1088" y="555"/>
                    <a:pt x="1088" y="555"/>
                  </a:cubicBezTo>
                  <a:cubicBezTo>
                    <a:pt x="1160" y="555"/>
                    <a:pt x="1214" y="614"/>
                    <a:pt x="1214" y="691"/>
                  </a:cubicBezTo>
                  <a:lnTo>
                    <a:pt x="1214" y="8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139"/>
          <p:cNvGrpSpPr/>
          <p:nvPr/>
        </p:nvGrpSpPr>
        <p:grpSpPr>
          <a:xfrm>
            <a:off x="2709408" y="2742931"/>
            <a:ext cx="442556" cy="442259"/>
            <a:chOff x="866" y="2341"/>
            <a:chExt cx="227" cy="227"/>
          </a:xfrm>
        </p:grpSpPr>
        <p:sp>
          <p:nvSpPr>
            <p:cNvPr id="1284" name="Google Shape;1284;p139"/>
            <p:cNvSpPr/>
            <p:nvPr/>
          </p:nvSpPr>
          <p:spPr>
            <a:xfrm>
              <a:off x="929" y="239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9"/>
            <p:cNvSpPr/>
            <p:nvPr/>
          </p:nvSpPr>
          <p:spPr>
            <a:xfrm>
              <a:off x="968" y="2378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9"/>
            <p:cNvSpPr/>
            <p:nvPr/>
          </p:nvSpPr>
          <p:spPr>
            <a:xfrm>
              <a:off x="913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194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5" y="316"/>
                    <a:pt x="47" y="324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7" y="116"/>
                    <a:pt x="54" y="109"/>
                    <a:pt x="63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1" y="594"/>
                    <a:pt x="159" y="594"/>
                  </a:cubicBezTo>
                  <a:cubicBezTo>
                    <a:pt x="172" y="594"/>
                    <a:pt x="172" y="594"/>
                    <a:pt x="172" y="594"/>
                  </a:cubicBezTo>
                  <a:cubicBezTo>
                    <a:pt x="172" y="297"/>
                    <a:pt x="172" y="297"/>
                    <a:pt x="172" y="297"/>
                  </a:cubicBezTo>
                  <a:cubicBezTo>
                    <a:pt x="172" y="289"/>
                    <a:pt x="179" y="281"/>
                    <a:pt x="188" y="281"/>
                  </a:cubicBezTo>
                  <a:cubicBezTo>
                    <a:pt x="196" y="281"/>
                    <a:pt x="204" y="289"/>
                    <a:pt x="204" y="297"/>
                  </a:cubicBezTo>
                  <a:cubicBezTo>
                    <a:pt x="204" y="594"/>
                    <a:pt x="204" y="594"/>
                    <a:pt x="204" y="594"/>
                  </a:cubicBezTo>
                  <a:cubicBezTo>
                    <a:pt x="217" y="594"/>
                    <a:pt x="217" y="594"/>
                    <a:pt x="217" y="594"/>
                  </a:cubicBezTo>
                  <a:cubicBezTo>
                    <a:pt x="255" y="594"/>
                    <a:pt x="297" y="563"/>
                    <a:pt x="297" y="521"/>
                  </a:cubicBezTo>
                  <a:cubicBezTo>
                    <a:pt x="297" y="344"/>
                    <a:pt x="297" y="344"/>
                    <a:pt x="297" y="344"/>
                  </a:cubicBezTo>
                  <a:cubicBezTo>
                    <a:pt x="297" y="342"/>
                    <a:pt x="297" y="342"/>
                    <a:pt x="297" y="342"/>
                  </a:cubicBezTo>
                  <a:cubicBezTo>
                    <a:pt x="297" y="125"/>
                    <a:pt x="297" y="125"/>
                    <a:pt x="297" y="125"/>
                  </a:cubicBezTo>
                  <a:cubicBezTo>
                    <a:pt x="297" y="116"/>
                    <a:pt x="304" y="109"/>
                    <a:pt x="313" y="109"/>
                  </a:cubicBezTo>
                  <a:cubicBezTo>
                    <a:pt x="322" y="109"/>
                    <a:pt x="329" y="116"/>
                    <a:pt x="329" y="125"/>
                  </a:cubicBezTo>
                  <a:cubicBezTo>
                    <a:pt x="329" y="324"/>
                    <a:pt x="329" y="324"/>
                    <a:pt x="329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5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39"/>
            <p:cNvSpPr/>
            <p:nvPr/>
          </p:nvSpPr>
          <p:spPr>
            <a:xfrm>
              <a:off x="1006" y="239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39"/>
            <p:cNvSpPr/>
            <p:nvPr/>
          </p:nvSpPr>
          <p:spPr>
            <a:xfrm>
              <a:off x="989" y="2431"/>
              <a:ext cx="57" cy="91"/>
            </a:xfrm>
            <a:custGeom>
              <a:rect b="b" l="l" r="r" t="t"/>
              <a:pathLst>
                <a:path extrusionOk="0" h="594" w="375">
                  <a:moveTo>
                    <a:pt x="281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3" y="96"/>
                    <a:pt x="181" y="96"/>
                    <a:pt x="175" y="8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0" y="0"/>
                    <a:pt x="0" y="45"/>
                    <a:pt x="0" y="104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83"/>
                    <a:pt x="14" y="316"/>
                    <a:pt x="46" y="3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16"/>
                    <a:pt x="53" y="109"/>
                    <a:pt x="62" y="109"/>
                  </a:cubicBezTo>
                  <a:cubicBezTo>
                    <a:pt x="71" y="109"/>
                    <a:pt x="78" y="116"/>
                    <a:pt x="78" y="125"/>
                  </a:cubicBezTo>
                  <a:cubicBezTo>
                    <a:pt x="78" y="342"/>
                    <a:pt x="78" y="342"/>
                    <a:pt x="78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8" y="521"/>
                    <a:pt x="78" y="521"/>
                    <a:pt x="78" y="521"/>
                  </a:cubicBezTo>
                  <a:cubicBezTo>
                    <a:pt x="78" y="563"/>
                    <a:pt x="120" y="594"/>
                    <a:pt x="158" y="594"/>
                  </a:cubicBezTo>
                  <a:cubicBezTo>
                    <a:pt x="171" y="594"/>
                    <a:pt x="171" y="594"/>
                    <a:pt x="171" y="594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89"/>
                    <a:pt x="178" y="281"/>
                    <a:pt x="187" y="281"/>
                  </a:cubicBezTo>
                  <a:cubicBezTo>
                    <a:pt x="196" y="281"/>
                    <a:pt x="203" y="289"/>
                    <a:pt x="203" y="297"/>
                  </a:cubicBezTo>
                  <a:cubicBezTo>
                    <a:pt x="203" y="594"/>
                    <a:pt x="203" y="594"/>
                    <a:pt x="203" y="594"/>
                  </a:cubicBezTo>
                  <a:cubicBezTo>
                    <a:pt x="216" y="594"/>
                    <a:pt x="216" y="594"/>
                    <a:pt x="216" y="594"/>
                  </a:cubicBezTo>
                  <a:cubicBezTo>
                    <a:pt x="254" y="594"/>
                    <a:pt x="296" y="563"/>
                    <a:pt x="296" y="521"/>
                  </a:cubicBezTo>
                  <a:cubicBezTo>
                    <a:pt x="296" y="344"/>
                    <a:pt x="296" y="344"/>
                    <a:pt x="296" y="344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96" y="125"/>
                    <a:pt x="296" y="125"/>
                    <a:pt x="296" y="125"/>
                  </a:cubicBezTo>
                  <a:cubicBezTo>
                    <a:pt x="296" y="116"/>
                    <a:pt x="304" y="109"/>
                    <a:pt x="312" y="109"/>
                  </a:cubicBezTo>
                  <a:cubicBezTo>
                    <a:pt x="321" y="109"/>
                    <a:pt x="328" y="116"/>
                    <a:pt x="328" y="125"/>
                  </a:cubicBezTo>
                  <a:cubicBezTo>
                    <a:pt x="328" y="324"/>
                    <a:pt x="328" y="324"/>
                    <a:pt x="328" y="324"/>
                  </a:cubicBezTo>
                  <a:cubicBezTo>
                    <a:pt x="360" y="316"/>
                    <a:pt x="375" y="283"/>
                    <a:pt x="375" y="253"/>
                  </a:cubicBezTo>
                  <a:cubicBezTo>
                    <a:pt x="375" y="104"/>
                    <a:pt x="375" y="104"/>
                    <a:pt x="375" y="104"/>
                  </a:cubicBezTo>
                  <a:cubicBezTo>
                    <a:pt x="375" y="45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39"/>
            <p:cNvSpPr/>
            <p:nvPr/>
          </p:nvSpPr>
          <p:spPr>
            <a:xfrm>
              <a:off x="866" y="2341"/>
              <a:ext cx="227" cy="227"/>
            </a:xfrm>
            <a:custGeom>
              <a:rect b="b" l="l" r="r" t="t"/>
              <a:pathLst>
                <a:path extrusionOk="0" h="1487" w="1488">
                  <a:moveTo>
                    <a:pt x="744" y="0"/>
                  </a:moveTo>
                  <a:cubicBezTo>
                    <a:pt x="333" y="0"/>
                    <a:pt x="0" y="333"/>
                    <a:pt x="0" y="743"/>
                  </a:cubicBezTo>
                  <a:cubicBezTo>
                    <a:pt x="0" y="1154"/>
                    <a:pt x="333" y="1487"/>
                    <a:pt x="744" y="1487"/>
                  </a:cubicBezTo>
                  <a:cubicBezTo>
                    <a:pt x="1155" y="1487"/>
                    <a:pt x="1488" y="1154"/>
                    <a:pt x="1488" y="743"/>
                  </a:cubicBezTo>
                  <a:cubicBezTo>
                    <a:pt x="1488" y="333"/>
                    <a:pt x="1155" y="0"/>
                    <a:pt x="744" y="0"/>
                  </a:cubicBezTo>
                  <a:close/>
                  <a:moveTo>
                    <a:pt x="994" y="336"/>
                  </a:moveTo>
                  <a:cubicBezTo>
                    <a:pt x="1055" y="336"/>
                    <a:pt x="1104" y="386"/>
                    <a:pt x="1104" y="446"/>
                  </a:cubicBezTo>
                  <a:cubicBezTo>
                    <a:pt x="1104" y="507"/>
                    <a:pt x="1055" y="556"/>
                    <a:pt x="994" y="556"/>
                  </a:cubicBezTo>
                  <a:cubicBezTo>
                    <a:pt x="934" y="556"/>
                    <a:pt x="884" y="507"/>
                    <a:pt x="884" y="446"/>
                  </a:cubicBezTo>
                  <a:cubicBezTo>
                    <a:pt x="884" y="386"/>
                    <a:pt x="934" y="336"/>
                    <a:pt x="994" y="336"/>
                  </a:cubicBezTo>
                  <a:close/>
                  <a:moveTo>
                    <a:pt x="744" y="211"/>
                  </a:moveTo>
                  <a:cubicBezTo>
                    <a:pt x="805" y="211"/>
                    <a:pt x="854" y="261"/>
                    <a:pt x="854" y="321"/>
                  </a:cubicBezTo>
                  <a:cubicBezTo>
                    <a:pt x="854" y="382"/>
                    <a:pt x="805" y="431"/>
                    <a:pt x="744" y="431"/>
                  </a:cubicBezTo>
                  <a:cubicBezTo>
                    <a:pt x="683" y="431"/>
                    <a:pt x="634" y="382"/>
                    <a:pt x="634" y="321"/>
                  </a:cubicBezTo>
                  <a:cubicBezTo>
                    <a:pt x="634" y="261"/>
                    <a:pt x="683" y="211"/>
                    <a:pt x="744" y="211"/>
                  </a:cubicBezTo>
                  <a:close/>
                  <a:moveTo>
                    <a:pt x="494" y="336"/>
                  </a:moveTo>
                  <a:cubicBezTo>
                    <a:pt x="554" y="336"/>
                    <a:pt x="603" y="386"/>
                    <a:pt x="603" y="446"/>
                  </a:cubicBezTo>
                  <a:cubicBezTo>
                    <a:pt x="603" y="507"/>
                    <a:pt x="554" y="556"/>
                    <a:pt x="494" y="556"/>
                  </a:cubicBezTo>
                  <a:cubicBezTo>
                    <a:pt x="433" y="556"/>
                    <a:pt x="384" y="507"/>
                    <a:pt x="384" y="446"/>
                  </a:cubicBezTo>
                  <a:cubicBezTo>
                    <a:pt x="384" y="386"/>
                    <a:pt x="433" y="336"/>
                    <a:pt x="494" y="336"/>
                  </a:cubicBezTo>
                  <a:close/>
                  <a:moveTo>
                    <a:pt x="713" y="840"/>
                  </a:moveTo>
                  <a:cubicBezTo>
                    <a:pt x="713" y="895"/>
                    <a:pt x="681" y="936"/>
                    <a:pt x="635" y="944"/>
                  </a:cubicBezTo>
                  <a:cubicBezTo>
                    <a:pt x="635" y="1108"/>
                    <a:pt x="635" y="1108"/>
                    <a:pt x="635" y="1108"/>
                  </a:cubicBezTo>
                  <a:cubicBezTo>
                    <a:pt x="635" y="1164"/>
                    <a:pt x="582" y="1213"/>
                    <a:pt x="523" y="1213"/>
                  </a:cubicBezTo>
                  <a:cubicBezTo>
                    <a:pt x="465" y="1213"/>
                    <a:pt x="465" y="1213"/>
                    <a:pt x="465" y="1213"/>
                  </a:cubicBezTo>
                  <a:cubicBezTo>
                    <a:pt x="405" y="1213"/>
                    <a:pt x="353" y="1164"/>
                    <a:pt x="353" y="1108"/>
                  </a:cubicBezTo>
                  <a:cubicBezTo>
                    <a:pt x="353" y="944"/>
                    <a:pt x="353" y="944"/>
                    <a:pt x="353" y="944"/>
                  </a:cubicBezTo>
                  <a:cubicBezTo>
                    <a:pt x="306" y="936"/>
                    <a:pt x="274" y="895"/>
                    <a:pt x="274" y="840"/>
                  </a:cubicBezTo>
                  <a:cubicBezTo>
                    <a:pt x="274" y="691"/>
                    <a:pt x="274" y="691"/>
                    <a:pt x="274" y="691"/>
                  </a:cubicBezTo>
                  <a:cubicBezTo>
                    <a:pt x="274" y="614"/>
                    <a:pt x="328" y="555"/>
                    <a:pt x="400" y="555"/>
                  </a:cubicBezTo>
                  <a:cubicBezTo>
                    <a:pt x="415" y="555"/>
                    <a:pt x="415" y="555"/>
                    <a:pt x="415" y="555"/>
                  </a:cubicBezTo>
                  <a:cubicBezTo>
                    <a:pt x="420" y="555"/>
                    <a:pt x="425" y="558"/>
                    <a:pt x="428" y="561"/>
                  </a:cubicBezTo>
                  <a:cubicBezTo>
                    <a:pt x="494" y="640"/>
                    <a:pt x="494" y="640"/>
                    <a:pt x="494" y="640"/>
                  </a:cubicBezTo>
                  <a:cubicBezTo>
                    <a:pt x="560" y="561"/>
                    <a:pt x="560" y="561"/>
                    <a:pt x="560" y="561"/>
                  </a:cubicBezTo>
                  <a:cubicBezTo>
                    <a:pt x="563" y="558"/>
                    <a:pt x="567" y="555"/>
                    <a:pt x="572" y="555"/>
                  </a:cubicBezTo>
                  <a:cubicBezTo>
                    <a:pt x="587" y="555"/>
                    <a:pt x="587" y="555"/>
                    <a:pt x="587" y="555"/>
                  </a:cubicBezTo>
                  <a:cubicBezTo>
                    <a:pt x="659" y="555"/>
                    <a:pt x="713" y="614"/>
                    <a:pt x="713" y="691"/>
                  </a:cubicBezTo>
                  <a:lnTo>
                    <a:pt x="713" y="840"/>
                  </a:lnTo>
                  <a:close/>
                  <a:moveTo>
                    <a:pt x="744" y="556"/>
                  </a:moveTo>
                  <a:cubicBezTo>
                    <a:pt x="739" y="556"/>
                    <a:pt x="735" y="554"/>
                    <a:pt x="732" y="550"/>
                  </a:cubicBezTo>
                  <a:cubicBezTo>
                    <a:pt x="653" y="456"/>
                    <a:pt x="653" y="456"/>
                    <a:pt x="653" y="456"/>
                  </a:cubicBezTo>
                  <a:cubicBezTo>
                    <a:pt x="648" y="450"/>
                    <a:pt x="649" y="440"/>
                    <a:pt x="656" y="434"/>
                  </a:cubicBezTo>
                  <a:cubicBezTo>
                    <a:pt x="662" y="428"/>
                    <a:pt x="672" y="429"/>
                    <a:pt x="678" y="436"/>
                  </a:cubicBezTo>
                  <a:cubicBezTo>
                    <a:pt x="744" y="515"/>
                    <a:pt x="744" y="515"/>
                    <a:pt x="744" y="515"/>
                  </a:cubicBezTo>
                  <a:cubicBezTo>
                    <a:pt x="810" y="436"/>
                    <a:pt x="810" y="436"/>
                    <a:pt x="810" y="436"/>
                  </a:cubicBezTo>
                  <a:cubicBezTo>
                    <a:pt x="816" y="429"/>
                    <a:pt x="826" y="428"/>
                    <a:pt x="832" y="434"/>
                  </a:cubicBezTo>
                  <a:cubicBezTo>
                    <a:pt x="839" y="440"/>
                    <a:pt x="840" y="450"/>
                    <a:pt x="834" y="456"/>
                  </a:cubicBezTo>
                  <a:cubicBezTo>
                    <a:pt x="756" y="550"/>
                    <a:pt x="756" y="550"/>
                    <a:pt x="756" y="550"/>
                  </a:cubicBezTo>
                  <a:cubicBezTo>
                    <a:pt x="753" y="554"/>
                    <a:pt x="749" y="556"/>
                    <a:pt x="744" y="556"/>
                  </a:cubicBezTo>
                  <a:close/>
                  <a:moveTo>
                    <a:pt x="1214" y="840"/>
                  </a:moveTo>
                  <a:cubicBezTo>
                    <a:pt x="1214" y="895"/>
                    <a:pt x="1181" y="936"/>
                    <a:pt x="1135" y="944"/>
                  </a:cubicBezTo>
                  <a:cubicBezTo>
                    <a:pt x="1135" y="1108"/>
                    <a:pt x="1135" y="1108"/>
                    <a:pt x="1135" y="1108"/>
                  </a:cubicBezTo>
                  <a:cubicBezTo>
                    <a:pt x="1135" y="1164"/>
                    <a:pt x="1083" y="1213"/>
                    <a:pt x="1023" y="1213"/>
                  </a:cubicBezTo>
                  <a:cubicBezTo>
                    <a:pt x="965" y="1213"/>
                    <a:pt x="965" y="1213"/>
                    <a:pt x="965" y="1213"/>
                  </a:cubicBezTo>
                  <a:cubicBezTo>
                    <a:pt x="905" y="1213"/>
                    <a:pt x="853" y="1164"/>
                    <a:pt x="853" y="1108"/>
                  </a:cubicBezTo>
                  <a:cubicBezTo>
                    <a:pt x="853" y="944"/>
                    <a:pt x="853" y="944"/>
                    <a:pt x="853" y="944"/>
                  </a:cubicBezTo>
                  <a:cubicBezTo>
                    <a:pt x="807" y="936"/>
                    <a:pt x="775" y="895"/>
                    <a:pt x="775" y="840"/>
                  </a:cubicBezTo>
                  <a:cubicBezTo>
                    <a:pt x="775" y="691"/>
                    <a:pt x="775" y="691"/>
                    <a:pt x="775" y="691"/>
                  </a:cubicBezTo>
                  <a:cubicBezTo>
                    <a:pt x="775" y="614"/>
                    <a:pt x="829" y="555"/>
                    <a:pt x="900" y="555"/>
                  </a:cubicBezTo>
                  <a:cubicBezTo>
                    <a:pt x="916" y="555"/>
                    <a:pt x="916" y="555"/>
                    <a:pt x="916" y="555"/>
                  </a:cubicBezTo>
                  <a:cubicBezTo>
                    <a:pt x="921" y="555"/>
                    <a:pt x="925" y="558"/>
                    <a:pt x="928" y="561"/>
                  </a:cubicBezTo>
                  <a:cubicBezTo>
                    <a:pt x="994" y="640"/>
                    <a:pt x="994" y="640"/>
                    <a:pt x="994" y="640"/>
                  </a:cubicBezTo>
                  <a:cubicBezTo>
                    <a:pt x="1060" y="561"/>
                    <a:pt x="1060" y="561"/>
                    <a:pt x="1060" y="561"/>
                  </a:cubicBezTo>
                  <a:cubicBezTo>
                    <a:pt x="1063" y="558"/>
                    <a:pt x="1068" y="555"/>
                    <a:pt x="1072" y="555"/>
                  </a:cubicBezTo>
                  <a:cubicBezTo>
                    <a:pt x="1088" y="555"/>
                    <a:pt x="1088" y="555"/>
                    <a:pt x="1088" y="555"/>
                  </a:cubicBezTo>
                  <a:cubicBezTo>
                    <a:pt x="1160" y="555"/>
                    <a:pt x="1214" y="614"/>
                    <a:pt x="1214" y="691"/>
                  </a:cubicBezTo>
                  <a:lnTo>
                    <a:pt x="1214" y="8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1"/>
                <a:buFont typeface="Arial"/>
                <a:buNone/>
              </a:pPr>
              <a:r>
                <a:t/>
              </a:r>
              <a:endParaRPr b="0" i="0" sz="13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0" name="Google Shape;1290;p139"/>
          <p:cNvCxnSpPr>
            <a:stCxn id="1260" idx="3"/>
            <a:endCxn id="1267" idx="1"/>
          </p:cNvCxnSpPr>
          <p:nvPr/>
        </p:nvCxnSpPr>
        <p:spPr>
          <a:xfrm>
            <a:off x="3279979" y="3307931"/>
            <a:ext cx="985500" cy="762900"/>
          </a:xfrm>
          <a:prstGeom prst="bentConnector3">
            <a:avLst>
              <a:gd fmla="val 49993" name="adj1"/>
            </a:avLst>
          </a:prstGeom>
          <a:solidFill>
            <a:schemeClr val="lt1"/>
          </a:solidFill>
          <a:ln cap="flat" cmpd="sng" w="38100">
            <a:solidFill>
              <a:srgbClr val="0085A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291" name="Google Shape;1291;p1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29347" y="5693719"/>
            <a:ext cx="1130700" cy="7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292" name="Google Shape;1292;p139"/>
          <p:cNvGrpSpPr/>
          <p:nvPr/>
        </p:nvGrpSpPr>
        <p:grpSpPr>
          <a:xfrm>
            <a:off x="146461" y="4152303"/>
            <a:ext cx="3110580" cy="871849"/>
            <a:chOff x="839416" y="1700807"/>
            <a:chExt cx="1800000" cy="976315"/>
          </a:xfrm>
        </p:grpSpPr>
        <p:sp>
          <p:nvSpPr>
            <p:cNvPr id="1293" name="Google Shape;1293;p139"/>
            <p:cNvSpPr txBox="1"/>
            <p:nvPr/>
          </p:nvSpPr>
          <p:spPr>
            <a:xfrm>
              <a:off x="839416" y="1700807"/>
              <a:ext cx="1800000" cy="312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fr-FR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OFFER CHANGE PROCESS / ACS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39"/>
            <p:cNvSpPr txBox="1"/>
            <p:nvPr/>
          </p:nvSpPr>
          <p:spPr>
            <a:xfrm>
              <a:off x="839416" y="2013522"/>
              <a:ext cx="1800000" cy="663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6800" lIns="91425" spcFirstLastPara="1" rIns="91425" wrap="square" tIns="90000">
              <a:noAutofit/>
            </a:bodyPr>
            <a:lstStyle/>
            <a:p>
              <a:pPr indent="-171450" lvl="0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Char char="•"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Offerability decision (ATS, ATM, preATO, ATO); Selling Policy; Selection Conditions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Char char="•"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Offerability decision dossier (Feasibility study, Workflow)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139"/>
          <p:cNvGrpSpPr/>
          <p:nvPr/>
        </p:nvGrpSpPr>
        <p:grpSpPr>
          <a:xfrm>
            <a:off x="7787291" y="4183560"/>
            <a:ext cx="2486436" cy="1360766"/>
            <a:chOff x="839416" y="1700808"/>
            <a:chExt cx="1298400" cy="1523814"/>
          </a:xfrm>
        </p:grpSpPr>
        <p:sp>
          <p:nvSpPr>
            <p:cNvPr id="1296" name="Google Shape;1296;p139"/>
            <p:cNvSpPr txBox="1"/>
            <p:nvPr/>
          </p:nvSpPr>
          <p:spPr>
            <a:xfrm>
              <a:off x="839416" y="1700808"/>
              <a:ext cx="1298400" cy="312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fr-FR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OfferIT to Configurators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9"/>
            <p:cNvSpPr txBox="1"/>
            <p:nvPr/>
          </p:nvSpPr>
          <p:spPr>
            <a:xfrm>
              <a:off x="839416" y="2013522"/>
              <a:ext cx="1298400" cy="12111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6800" lIns="91425" spcFirstLastPara="1" rIns="91425" wrap="square" tIns="9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OfferIT feeds Configurators with</a:t>
              </a:r>
              <a:endPara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44000" lvl="0" marL="144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Char char="•"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Offer items structuring (Positioning and Offer configuration)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44000" lvl="0" marL="144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Char char="•"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Offer items definition (properties and constraints)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44000" lvl="0" marL="144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Char char="•"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Offerability (Std Spec, Selling policies, Selection condition)</a:t>
              </a:r>
              <a:endPara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6850" lvl="0" marL="144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8" name="Google Shape;1298;p1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48011" y="5721948"/>
            <a:ext cx="351694" cy="35169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1299" name="Google Shape;1299;p139"/>
          <p:cNvSpPr txBox="1"/>
          <p:nvPr/>
        </p:nvSpPr>
        <p:spPr>
          <a:xfrm>
            <a:off x="1880987" y="5632961"/>
            <a:ext cx="2452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OfferIT for Airlines - eGuide generation for Product Offer introduction to Customers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(Presentation of CAT and Standard items with a modern Look&amp;Feel)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39"/>
          <p:cNvSpPr txBox="1"/>
          <p:nvPr/>
        </p:nvSpPr>
        <p:spPr>
          <a:xfrm>
            <a:off x="6667937" y="5684490"/>
            <a:ext cx="1680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OfferIT for suppliers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Generation of a Technical Document supporting transfer of information to suppliers</a:t>
            </a:r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1" name="Google Shape;1301;p139"/>
          <p:cNvGrpSpPr/>
          <p:nvPr/>
        </p:nvGrpSpPr>
        <p:grpSpPr>
          <a:xfrm>
            <a:off x="3673388" y="3508845"/>
            <a:ext cx="179103" cy="336420"/>
            <a:chOff x="3210168" y="2739576"/>
            <a:chExt cx="179103" cy="336420"/>
          </a:xfrm>
        </p:grpSpPr>
        <p:pic>
          <p:nvPicPr>
            <p:cNvPr id="1302" name="Google Shape;1302;p1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10168" y="2739576"/>
              <a:ext cx="179053" cy="179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139"/>
            <p:cNvSpPr/>
            <p:nvPr/>
          </p:nvSpPr>
          <p:spPr>
            <a:xfrm flipH="1" rot="-5400000">
              <a:off x="3225921" y="2912646"/>
              <a:ext cx="147600" cy="179100"/>
            </a:xfrm>
            <a:prstGeom prst="chevron">
              <a:avLst>
                <a:gd fmla="val 7327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04" name="Google Shape;1304;p139"/>
          <p:cNvCxnSpPr>
            <a:stCxn id="1267" idx="2"/>
            <a:endCxn id="1291" idx="0"/>
          </p:cNvCxnSpPr>
          <p:nvPr/>
        </p:nvCxnSpPr>
        <p:spPr>
          <a:xfrm rot="5400000">
            <a:off x="4644752" y="4746390"/>
            <a:ext cx="997200" cy="897300"/>
          </a:xfrm>
          <a:prstGeom prst="bentConnector3">
            <a:avLst>
              <a:gd fmla="val 50004" name="adj1"/>
            </a:avLst>
          </a:prstGeom>
          <a:solidFill>
            <a:schemeClr val="lt1"/>
          </a:solidFill>
          <a:ln cap="flat" cmpd="sng" w="38100">
            <a:solidFill>
              <a:srgbClr val="0085A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05" name="Google Shape;1305;p139"/>
          <p:cNvCxnSpPr>
            <a:stCxn id="1267" idx="2"/>
            <a:endCxn id="1298" idx="0"/>
          </p:cNvCxnSpPr>
          <p:nvPr/>
        </p:nvCxnSpPr>
        <p:spPr>
          <a:xfrm flipH="1" rot="-5400000">
            <a:off x="5495252" y="4793190"/>
            <a:ext cx="1025400" cy="831900"/>
          </a:xfrm>
          <a:prstGeom prst="bentConnector3">
            <a:avLst>
              <a:gd fmla="val 50005" name="adj1"/>
            </a:avLst>
          </a:prstGeom>
          <a:solidFill>
            <a:schemeClr val="lt1"/>
          </a:solidFill>
          <a:ln cap="flat" cmpd="sng" w="38100">
            <a:solidFill>
              <a:srgbClr val="0085AD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306" name="Google Shape;1306;p139"/>
          <p:cNvGrpSpPr/>
          <p:nvPr/>
        </p:nvGrpSpPr>
        <p:grpSpPr>
          <a:xfrm rot="5400000">
            <a:off x="5002499" y="5026807"/>
            <a:ext cx="179103" cy="336419"/>
            <a:chOff x="4751522" y="4411463"/>
            <a:chExt cx="179103" cy="336419"/>
          </a:xfrm>
        </p:grpSpPr>
        <p:pic>
          <p:nvPicPr>
            <p:cNvPr id="1307" name="Google Shape;1307;p1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51522" y="4411463"/>
              <a:ext cx="179053" cy="179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139"/>
            <p:cNvSpPr/>
            <p:nvPr/>
          </p:nvSpPr>
          <p:spPr>
            <a:xfrm flipH="1" rot="-5400000">
              <a:off x="4767275" y="4584532"/>
              <a:ext cx="147600" cy="179100"/>
            </a:xfrm>
            <a:prstGeom prst="chevron">
              <a:avLst>
                <a:gd fmla="val 7327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139"/>
          <p:cNvGrpSpPr/>
          <p:nvPr/>
        </p:nvGrpSpPr>
        <p:grpSpPr>
          <a:xfrm rot="-5400000">
            <a:off x="5854798" y="5041044"/>
            <a:ext cx="179103" cy="336419"/>
            <a:chOff x="4751522" y="4411463"/>
            <a:chExt cx="179103" cy="336419"/>
          </a:xfrm>
        </p:grpSpPr>
        <p:pic>
          <p:nvPicPr>
            <p:cNvPr id="1310" name="Google Shape;1310;p1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51522" y="4411463"/>
              <a:ext cx="179053" cy="179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139"/>
            <p:cNvSpPr/>
            <p:nvPr/>
          </p:nvSpPr>
          <p:spPr>
            <a:xfrm flipH="1" rot="-5400000">
              <a:off x="4767275" y="4584532"/>
              <a:ext cx="147600" cy="179100"/>
            </a:xfrm>
            <a:prstGeom prst="chevron">
              <a:avLst>
                <a:gd fmla="val 7327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12" name="Google Shape;1312;p139"/>
          <p:cNvCxnSpPr>
            <a:stCxn id="1267" idx="3"/>
            <a:endCxn id="1313" idx="2"/>
          </p:cNvCxnSpPr>
          <p:nvPr/>
        </p:nvCxnSpPr>
        <p:spPr>
          <a:xfrm flipH="1" rot="10800000">
            <a:off x="6918669" y="3556168"/>
            <a:ext cx="3905100" cy="514800"/>
          </a:xfrm>
          <a:prstGeom prst="bentConnector2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14" name="Google Shape;1314;p139"/>
          <p:cNvSpPr txBox="1"/>
          <p:nvPr/>
        </p:nvSpPr>
        <p:spPr>
          <a:xfrm>
            <a:off x="4673648" y="4910938"/>
            <a:ext cx="787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85AD"/>
                </a:solidFill>
                <a:latin typeface="Arial"/>
                <a:ea typeface="Arial"/>
                <a:cs typeface="Arial"/>
                <a:sym typeface="Arial"/>
              </a:rPr>
              <a:t>On demand</a:t>
            </a:r>
            <a:endParaRPr b="0" i="0" sz="900" u="none" cap="none" strike="noStrik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39"/>
          <p:cNvSpPr txBox="1"/>
          <p:nvPr/>
        </p:nvSpPr>
        <p:spPr>
          <a:xfrm>
            <a:off x="5627606" y="4906244"/>
            <a:ext cx="787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0085AD"/>
                </a:solidFill>
                <a:latin typeface="Arial"/>
                <a:ea typeface="Arial"/>
                <a:cs typeface="Arial"/>
                <a:sym typeface="Arial"/>
              </a:rPr>
              <a:t>On demand</a:t>
            </a:r>
            <a:endParaRPr b="0" i="0" sz="900" u="none" cap="none" strike="noStrik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6" name="Google Shape;1316;p139"/>
          <p:cNvGrpSpPr/>
          <p:nvPr/>
        </p:nvGrpSpPr>
        <p:grpSpPr>
          <a:xfrm>
            <a:off x="7682737" y="3126783"/>
            <a:ext cx="1365281" cy="797820"/>
            <a:chOff x="8173536" y="2504100"/>
            <a:chExt cx="1365281" cy="797820"/>
          </a:xfrm>
        </p:grpSpPr>
        <p:pic>
          <p:nvPicPr>
            <p:cNvPr descr="image001" id="1317" name="Google Shape;1317;p1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332287" y="2647618"/>
              <a:ext cx="1206530" cy="65430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313"/>
                </a:srgbClr>
              </a:outerShdw>
            </a:effectLst>
          </p:spPr>
        </p:pic>
        <p:pic>
          <p:nvPicPr>
            <p:cNvPr id="1318" name="Google Shape;1318;p1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73536" y="2504100"/>
              <a:ext cx="283166" cy="2831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9" name="Google Shape;1319;p139"/>
          <p:cNvSpPr txBox="1"/>
          <p:nvPr>
            <p:ph idx="10" type="dt"/>
          </p:nvPr>
        </p:nvSpPr>
        <p:spPr>
          <a:xfrm>
            <a:off x="777600" y="6444000"/>
            <a:ext cx="1159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595959"/>
                </a:solidFill>
              </a:rPr>
              <a:t>2021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320" name="Google Shape;1320;p139"/>
          <p:cNvSpPr txBox="1"/>
          <p:nvPr>
            <p:ph idx="12" type="sldNum"/>
          </p:nvPr>
        </p:nvSpPr>
        <p:spPr>
          <a:xfrm>
            <a:off x="472407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-FR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  <p:grpSp>
        <p:nvGrpSpPr>
          <p:cNvPr id="1321" name="Google Shape;1321;p139"/>
          <p:cNvGrpSpPr/>
          <p:nvPr/>
        </p:nvGrpSpPr>
        <p:grpSpPr>
          <a:xfrm>
            <a:off x="9970134" y="1151620"/>
            <a:ext cx="1413825" cy="548579"/>
            <a:chOff x="8959964" y="895655"/>
            <a:chExt cx="1413825" cy="548579"/>
          </a:xfrm>
        </p:grpSpPr>
        <p:pic>
          <p:nvPicPr>
            <p:cNvPr id="1322" name="Google Shape;1322;p1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829744" y="895655"/>
              <a:ext cx="544045" cy="54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" name="Google Shape;1323;p139"/>
            <p:cNvSpPr txBox="1"/>
            <p:nvPr/>
          </p:nvSpPr>
          <p:spPr>
            <a:xfrm>
              <a:off x="8959964" y="982913"/>
              <a:ext cx="9429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5B"/>
                </a:buClr>
                <a:buSzPts val="1361"/>
                <a:buFont typeface="Arial"/>
                <a:buNone/>
              </a:pPr>
              <a:r>
                <a:rPr b="0" i="0" lang="fr-FR" sz="1361" u="none" cap="none" strike="noStrike">
                  <a:solidFill>
                    <a:srgbClr val="00205B"/>
                  </a:solidFill>
                  <a:latin typeface="Arial"/>
                  <a:ea typeface="Arial"/>
                  <a:cs typeface="Arial"/>
                  <a:sym typeface="Arial"/>
                </a:rPr>
                <a:t>CustomIT</a:t>
              </a:r>
              <a:endParaRPr b="0" i="0" sz="1361" u="none" cap="none" strike="noStrike">
                <a:solidFill>
                  <a:srgbClr val="0020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4" name="Google Shape;1324;p139"/>
          <p:cNvCxnSpPr>
            <a:stCxn id="1267" idx="3"/>
            <a:endCxn id="1325" idx="2"/>
          </p:cNvCxnSpPr>
          <p:nvPr/>
        </p:nvCxnSpPr>
        <p:spPr>
          <a:xfrm flipH="1" rot="10800000">
            <a:off x="6918669" y="1582168"/>
            <a:ext cx="204000" cy="2488800"/>
          </a:xfrm>
          <a:prstGeom prst="bentConnector2">
            <a:avLst/>
          </a:prstGeom>
          <a:solidFill>
            <a:schemeClr val="lt1"/>
          </a:solidFill>
          <a:ln cap="flat" cmpd="sng" w="38100">
            <a:solidFill>
              <a:srgbClr val="0085AD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326" name="Google Shape;1326;p139"/>
          <p:cNvGrpSpPr/>
          <p:nvPr/>
        </p:nvGrpSpPr>
        <p:grpSpPr>
          <a:xfrm>
            <a:off x="6162830" y="978895"/>
            <a:ext cx="1919428" cy="603380"/>
            <a:chOff x="2150812" y="451932"/>
            <a:chExt cx="1267200" cy="675677"/>
          </a:xfrm>
        </p:grpSpPr>
        <p:sp>
          <p:nvSpPr>
            <p:cNvPr id="1327" name="Google Shape;1327;p139"/>
            <p:cNvSpPr txBox="1"/>
            <p:nvPr/>
          </p:nvSpPr>
          <p:spPr>
            <a:xfrm>
              <a:off x="2150812" y="451932"/>
              <a:ext cx="1267200" cy="301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fr-FR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ACS MBD Mngt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39"/>
            <p:cNvSpPr txBox="1"/>
            <p:nvPr/>
          </p:nvSpPr>
          <p:spPr>
            <a:xfrm>
              <a:off x="2150812" y="764609"/>
              <a:ext cx="1267200" cy="3630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6800" lIns="91425" spcFirstLastPara="1" rIns="91425" wrap="square" tIns="90000">
              <a:noAutofit/>
            </a:bodyPr>
            <a:lstStyle/>
            <a:p>
              <a:pPr indent="-171450" lvl="0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Char char="•"/>
              </a:pPr>
              <a:r>
                <a:rPr b="0" i="0" lang="fr-FR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Mod Build Up management</a:t>
              </a:r>
              <a:endPara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8" name="Google Shape;1328;p139"/>
          <p:cNvCxnSpPr>
            <a:endCxn id="1327" idx="1"/>
          </p:cNvCxnSpPr>
          <p:nvPr/>
        </p:nvCxnSpPr>
        <p:spPr>
          <a:xfrm flipH="1" rot="10800000">
            <a:off x="2949230" y="1113649"/>
            <a:ext cx="3213600" cy="1449600"/>
          </a:xfrm>
          <a:prstGeom prst="bentConnector3">
            <a:avLst>
              <a:gd fmla="val -901" name="adj1"/>
            </a:avLst>
          </a:prstGeom>
          <a:solidFill>
            <a:schemeClr val="lt1"/>
          </a:solidFill>
          <a:ln cap="flat" cmpd="sng" w="38100">
            <a:solidFill>
              <a:srgbClr val="0085A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313" name="Google Shape;1313;p1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477015" y="1827399"/>
            <a:ext cx="2693754" cy="17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Google Shape;1329;p139"/>
          <p:cNvCxnSpPr>
            <a:stCxn id="1323" idx="2"/>
            <a:endCxn id="1313" idx="0"/>
          </p:cNvCxnSpPr>
          <p:nvPr/>
        </p:nvCxnSpPr>
        <p:spPr>
          <a:xfrm>
            <a:off x="10441584" y="1540678"/>
            <a:ext cx="382200" cy="286800"/>
          </a:xfrm>
          <a:prstGeom prst="straightConnector1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0" name="Google Shape;1330;p139"/>
          <p:cNvCxnSpPr>
            <a:stCxn id="1264" idx="3"/>
            <a:endCxn id="1313" idx="1"/>
          </p:cNvCxnSpPr>
          <p:nvPr/>
        </p:nvCxnSpPr>
        <p:spPr>
          <a:xfrm>
            <a:off x="9055023" y="2588547"/>
            <a:ext cx="422100" cy="103200"/>
          </a:xfrm>
          <a:prstGeom prst="straightConnector1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1" name="Google Shape;1331;p139"/>
          <p:cNvCxnSpPr>
            <a:endCxn id="1313" idx="1"/>
          </p:cNvCxnSpPr>
          <p:nvPr/>
        </p:nvCxnSpPr>
        <p:spPr>
          <a:xfrm flipH="1" rot="10800000">
            <a:off x="9030615" y="2691774"/>
            <a:ext cx="446400" cy="973200"/>
          </a:xfrm>
          <a:prstGeom prst="straightConnector1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32" name="Google Shape;1332;p1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286434" y="1710026"/>
            <a:ext cx="2471754" cy="139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04283" y="822700"/>
            <a:ext cx="2261776" cy="101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32" y="1090993"/>
            <a:ext cx="2324732" cy="1276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5" name="Google Shape;1335;p139"/>
          <p:cNvCxnSpPr/>
          <p:nvPr/>
        </p:nvCxnSpPr>
        <p:spPr>
          <a:xfrm flipH="1">
            <a:off x="2337249" y="1719170"/>
            <a:ext cx="388500" cy="19200"/>
          </a:xfrm>
          <a:prstGeom prst="straightConnector1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1336" name="Google Shape;1336;p139"/>
          <p:cNvCxnSpPr/>
          <p:nvPr/>
        </p:nvCxnSpPr>
        <p:spPr>
          <a:xfrm flipH="1">
            <a:off x="2759150" y="509000"/>
            <a:ext cx="8894100" cy="1995900"/>
          </a:xfrm>
          <a:prstGeom prst="bentConnector3">
            <a:avLst>
              <a:gd fmla="val 99999" name="adj1"/>
            </a:avLst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1337" name="Google Shape;1337;p139"/>
          <p:cNvCxnSpPr/>
          <p:nvPr/>
        </p:nvCxnSpPr>
        <p:spPr>
          <a:xfrm>
            <a:off x="11693425" y="522375"/>
            <a:ext cx="10200" cy="1755600"/>
          </a:xfrm>
          <a:prstGeom prst="straightConnector1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38" name="Google Shape;1338;p139"/>
          <p:cNvSpPr txBox="1"/>
          <p:nvPr/>
        </p:nvSpPr>
        <p:spPr>
          <a:xfrm>
            <a:off x="27700" y="1025225"/>
            <a:ext cx="3421800" cy="4116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84"/>
          <p:cNvSpPr txBox="1"/>
          <p:nvPr/>
        </p:nvSpPr>
        <p:spPr>
          <a:xfrm>
            <a:off x="7259833" y="141225"/>
            <a:ext cx="473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42C3"/>
                </a:solidFill>
                <a:latin typeface="Calibri"/>
                <a:ea typeface="Calibri"/>
                <a:cs typeface="Calibri"/>
                <a:sym typeface="Calibri"/>
              </a:rPr>
              <a:t>to-be ACP/Offer integration level assessment:</a:t>
            </a:r>
            <a:endParaRPr b="0" i="0" sz="1400" u="none" cap="none" strike="noStrike">
              <a:solidFill>
                <a:srgbClr val="0042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C3"/>
              </a:buClr>
              <a:buSzPts val="1400"/>
              <a:buFont typeface="Calibri"/>
              <a:buChar char="●"/>
            </a:pPr>
            <a:r>
              <a:rPr b="0" i="0" lang="fr-FR" sz="1400" u="none" cap="none" strike="noStrike">
                <a:solidFill>
                  <a:srgbClr val="0042C3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endParaRPr b="0" i="0" sz="1400" u="none" cap="none" strike="noStrike">
              <a:solidFill>
                <a:srgbClr val="0042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C3"/>
              </a:buClr>
              <a:buSzPts val="1400"/>
              <a:buFont typeface="Calibri"/>
              <a:buChar char="●"/>
            </a:pPr>
            <a:r>
              <a:rPr b="0" i="0" lang="fr-FR" sz="1400" u="none" cap="none" strike="noStrike">
                <a:solidFill>
                  <a:srgbClr val="0042C3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endParaRPr b="0" i="0" sz="1400" u="none" cap="none" strike="noStrike">
              <a:solidFill>
                <a:srgbClr val="0042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C3"/>
              </a:buClr>
              <a:buSzPts val="1400"/>
              <a:buFont typeface="Calibri"/>
              <a:buChar char="●"/>
            </a:pPr>
            <a:r>
              <a:rPr b="0" i="0" lang="fr-FR" sz="1400" u="none" cap="none" strike="noStrike">
                <a:solidFill>
                  <a:srgbClr val="0042C3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endParaRPr b="0" i="0" sz="1400" u="none" cap="none" strike="noStrike">
              <a:solidFill>
                <a:srgbClr val="0042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Google Shape;2209;p184"/>
          <p:cNvSpPr/>
          <p:nvPr/>
        </p:nvSpPr>
        <p:spPr>
          <a:xfrm>
            <a:off x="110833" y="5659575"/>
            <a:ext cx="11877900" cy="1177500"/>
          </a:xfrm>
          <a:prstGeom prst="rect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184"/>
          <p:cNvSpPr txBox="1"/>
          <p:nvPr>
            <p:ph type="title"/>
          </p:nvPr>
        </p:nvSpPr>
        <p:spPr>
          <a:xfrm>
            <a:off x="572633" y="0"/>
            <a:ext cx="66873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Offer Process needs</a:t>
            </a:r>
            <a:endParaRPr/>
          </a:p>
        </p:txBody>
      </p:sp>
      <p:sp>
        <p:nvSpPr>
          <p:cNvPr id="2211" name="Google Shape;2211;p184"/>
          <p:cNvSpPr txBox="1"/>
          <p:nvPr>
            <p:ph idx="1" type="body"/>
          </p:nvPr>
        </p:nvSpPr>
        <p:spPr>
          <a:xfrm>
            <a:off x="0" y="5126175"/>
            <a:ext cx="11877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b="1" lang="fr-FR" sz="1800"/>
              <a:t>Main Business needs: </a:t>
            </a:r>
            <a:r>
              <a:rPr lang="fr-FR" sz="1800"/>
              <a:t>Offer Change creation/management/follow-up, Offer decisions management, Offer Boards/meeting managements, studies management/workflow, link to/trigger other Change objects and Offer items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b="1" lang="fr-FR" sz="1800" u="sng">
                <a:solidFill>
                  <a:srgbClr val="741B47"/>
                </a:solidFill>
              </a:rPr>
              <a:t>Cross-pgme expressed needs:</a:t>
            </a:r>
            <a:r>
              <a:rPr b="1" lang="fr-FR" sz="1800">
                <a:solidFill>
                  <a:srgbClr val="741B47"/>
                </a:solidFill>
              </a:rPr>
              <a:t> </a:t>
            </a:r>
            <a:endParaRPr b="1" sz="1800">
              <a:solidFill>
                <a:srgbClr val="741B47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fr-FR" sz="1800" u="sng"/>
              <a:t>Step 1 (MVP):</a:t>
            </a:r>
            <a:r>
              <a:rPr lang="fr-FR" sz="1800"/>
              <a:t> manage cross-pgme board (e.g. A330/A350, and cross-pgme until ATM): one meeting with subjects from different pgm domains set in the agenda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800" u="sng"/>
              <a:t>Step 2: </a:t>
            </a:r>
            <a:r>
              <a:rPr lang="fr-FR" sz="1800"/>
              <a:t>manage cross-pgme study (RFW, business case), manage cross-pgme Offer items/Catalogues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212" name="Google Shape;2212;p184"/>
          <p:cNvSpPr txBox="1"/>
          <p:nvPr/>
        </p:nvSpPr>
        <p:spPr>
          <a:xfrm>
            <a:off x="67000" y="872850"/>
            <a:ext cx="116007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fr-FR" sz="21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Offer Change PROCESS high level scope (MP.AC.02):</a:t>
            </a:r>
            <a:endParaRPr b="1" i="0" sz="21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b="1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‘Answer Specific Request’ workflow</a:t>
            </a:r>
            <a:r>
              <a:rPr b="0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cf </a:t>
            </a:r>
            <a:r>
              <a:rPr b="0" i="0" lang="fr-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#01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i="0" lang="fr-FR" sz="2100" u="none" cap="none" strike="noStrike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Manage Develop Offer Process</a:t>
            </a:r>
            <a:r>
              <a:rPr b="1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cf Use case #10, #11, #16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b="1" i="1" lang="fr-FR" sz="2100" u="none" cap="none" strike="noStrike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Manage Offer Life cycle</a:t>
            </a:r>
            <a:r>
              <a:rPr b="0" i="1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(selling policy, selection conditions, or Offer item characteristic): Use Case #12, #16, #06</a:t>
            </a:r>
            <a:endParaRPr b="0" i="1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100"/>
              <a:buFont typeface="Calibri"/>
              <a:buChar char="●"/>
            </a:pPr>
            <a:r>
              <a:rPr b="0" i="1" lang="fr-FR" sz="2100" u="none" cap="none" strike="noStrike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Manage Offer Product Structure (break-down)</a:t>
            </a:r>
            <a:endParaRPr b="0" i="1" sz="2100" u="none" cap="none" strike="noStrike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b="0" i="1" lang="fr-FR" sz="2100" u="none" cap="none" strike="noStrike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Manage Change of Best Selle</a:t>
            </a:r>
            <a:r>
              <a:rPr b="0" i="1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 - pre-design - TBD </a:t>
            </a:r>
            <a:r>
              <a:rPr b="0" i="1" lang="fr-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Case #13)</a:t>
            </a:r>
            <a:endParaRPr b="0" i="1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b="0" i="0" lang="fr-FR" sz="2100" u="none" cap="none" strike="noStrike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Manage Catalogue up-issue</a:t>
            </a:r>
            <a:r>
              <a:rPr b="0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(Product Configuration) (Use Case #14)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b="0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Standard impacts on custo Offer (Use Case #28)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b="0" i="0" lang="fr-F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Standard Offer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fr-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Standard Specification up-issue (Product Configuration) (Use Case #15)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b="0" i="0" lang="fr-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A/C standard Change with MSCN (Use Case #26)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184"/>
          <p:cNvSpPr/>
          <p:nvPr/>
        </p:nvSpPr>
        <p:spPr>
          <a:xfrm>
            <a:off x="10834267" y="4849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CA50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184"/>
          <p:cNvSpPr/>
          <p:nvPr/>
        </p:nvSpPr>
        <p:spPr>
          <a:xfrm>
            <a:off x="10834267" y="7135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184"/>
          <p:cNvSpPr/>
          <p:nvPr/>
        </p:nvSpPr>
        <p:spPr>
          <a:xfrm>
            <a:off x="10834267" y="9421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184"/>
          <p:cNvSpPr/>
          <p:nvPr/>
        </p:nvSpPr>
        <p:spPr>
          <a:xfrm>
            <a:off x="6885717" y="3934675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CA50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184"/>
          <p:cNvSpPr/>
          <p:nvPr/>
        </p:nvSpPr>
        <p:spPr>
          <a:xfrm>
            <a:off x="7980233" y="17041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184"/>
          <p:cNvSpPr/>
          <p:nvPr/>
        </p:nvSpPr>
        <p:spPr>
          <a:xfrm>
            <a:off x="7370642" y="4932075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CA50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184"/>
          <p:cNvSpPr/>
          <p:nvPr/>
        </p:nvSpPr>
        <p:spPr>
          <a:xfrm>
            <a:off x="8395867" y="13993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CA50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184"/>
          <p:cNvSpPr/>
          <p:nvPr/>
        </p:nvSpPr>
        <p:spPr>
          <a:xfrm>
            <a:off x="2341442" y="2348475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184"/>
          <p:cNvSpPr/>
          <p:nvPr/>
        </p:nvSpPr>
        <p:spPr>
          <a:xfrm>
            <a:off x="7804883" y="296925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184"/>
          <p:cNvSpPr/>
          <p:nvPr/>
        </p:nvSpPr>
        <p:spPr>
          <a:xfrm>
            <a:off x="8100367" y="3262738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184"/>
          <p:cNvSpPr/>
          <p:nvPr/>
        </p:nvSpPr>
        <p:spPr>
          <a:xfrm>
            <a:off x="9855217" y="45997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184"/>
          <p:cNvSpPr/>
          <p:nvPr/>
        </p:nvSpPr>
        <p:spPr>
          <a:xfrm>
            <a:off x="5791208" y="2673900"/>
            <a:ext cx="295500" cy="194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85"/>
          <p:cNvSpPr/>
          <p:nvPr/>
        </p:nvSpPr>
        <p:spPr>
          <a:xfrm>
            <a:off x="106523" y="4295725"/>
            <a:ext cx="6668400" cy="1669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Offer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Core team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185"/>
          <p:cNvSpPr/>
          <p:nvPr/>
        </p:nvSpPr>
        <p:spPr>
          <a:xfrm>
            <a:off x="106523" y="3015125"/>
            <a:ext cx="6668400" cy="1210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Offer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Steering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185"/>
          <p:cNvSpPr/>
          <p:nvPr/>
        </p:nvSpPr>
        <p:spPr>
          <a:xfrm>
            <a:off x="1524000" y="861925"/>
            <a:ext cx="4863000" cy="193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185"/>
          <p:cNvSpPr/>
          <p:nvPr/>
        </p:nvSpPr>
        <p:spPr>
          <a:xfrm>
            <a:off x="106489" y="1923825"/>
            <a:ext cx="7818900" cy="7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85"/>
          <p:cNvSpPr/>
          <p:nvPr/>
        </p:nvSpPr>
        <p:spPr>
          <a:xfrm>
            <a:off x="3190974" y="1608475"/>
            <a:ext cx="1527300" cy="9645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t" bIns="0" lIns="91425" spcFirstLastPara="1" rIns="91425" wrap="square" tIns="18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185"/>
          <p:cNvSpPr/>
          <p:nvPr/>
        </p:nvSpPr>
        <p:spPr>
          <a:xfrm>
            <a:off x="1637100" y="1608475"/>
            <a:ext cx="1441500" cy="9645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t" bIns="0" lIns="91425" spcFirstLastPara="1" rIns="91425" wrap="square" tIns="18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85"/>
          <p:cNvSpPr txBox="1"/>
          <p:nvPr>
            <p:ph type="title"/>
          </p:nvPr>
        </p:nvSpPr>
        <p:spPr>
          <a:xfrm>
            <a:off x="336551" y="129678"/>
            <a:ext cx="11521016" cy="709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400"/>
              <a:t>Organisation Breakdown Structure (OBS)</a:t>
            </a:r>
            <a:endParaRPr b="1" sz="2400"/>
          </a:p>
        </p:txBody>
      </p:sp>
      <p:sp>
        <p:nvSpPr>
          <p:cNvPr id="2237" name="Google Shape;2237;p185"/>
          <p:cNvSpPr txBox="1"/>
          <p:nvPr/>
        </p:nvSpPr>
        <p:spPr>
          <a:xfrm>
            <a:off x="271615" y="5749360"/>
            <a:ext cx="1441449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1" i="0" lang="fr-F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185"/>
          <p:cNvSpPr/>
          <p:nvPr/>
        </p:nvSpPr>
        <p:spPr>
          <a:xfrm>
            <a:off x="1589752" y="2017170"/>
            <a:ext cx="1527329" cy="537792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Sophie CALVET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8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IZCD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185"/>
          <p:cNvSpPr/>
          <p:nvPr/>
        </p:nvSpPr>
        <p:spPr>
          <a:xfrm>
            <a:off x="3190974" y="2017175"/>
            <a:ext cx="1527329" cy="537792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Eli</a:t>
            </a:r>
            <a:r>
              <a:rPr b="1" lang="fr-FR" sz="900">
                <a:solidFill>
                  <a:schemeClr val="lt1"/>
                </a:solidFill>
              </a:rPr>
              <a:t>s</a:t>
            </a: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abeth BOURGARGIES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IZCM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185"/>
          <p:cNvSpPr/>
          <p:nvPr/>
        </p:nvSpPr>
        <p:spPr>
          <a:xfrm>
            <a:off x="4316778" y="3081191"/>
            <a:ext cx="2382000" cy="1091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A320 Family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185"/>
          <p:cNvSpPr/>
          <p:nvPr/>
        </p:nvSpPr>
        <p:spPr>
          <a:xfrm>
            <a:off x="1898199" y="3074589"/>
            <a:ext cx="2168400" cy="1008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A350/A330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185"/>
          <p:cNvSpPr/>
          <p:nvPr/>
        </p:nvSpPr>
        <p:spPr>
          <a:xfrm>
            <a:off x="1958322" y="3541684"/>
            <a:ext cx="2016720" cy="490735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Alexandre PODDA -  BLVO</a:t>
            </a:r>
            <a:endParaRPr b="1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3" name="Google Shape;2243;p185"/>
          <p:cNvGrpSpPr/>
          <p:nvPr/>
        </p:nvGrpSpPr>
        <p:grpSpPr>
          <a:xfrm>
            <a:off x="6896266" y="3015101"/>
            <a:ext cx="4862938" cy="3690080"/>
            <a:chOff x="10154087" y="1138092"/>
            <a:chExt cx="2982300" cy="5195100"/>
          </a:xfrm>
        </p:grpSpPr>
        <p:sp>
          <p:nvSpPr>
            <p:cNvPr id="2244" name="Google Shape;2244;p185"/>
            <p:cNvSpPr/>
            <p:nvPr/>
          </p:nvSpPr>
          <p:spPr>
            <a:xfrm>
              <a:off x="10154087" y="1138092"/>
              <a:ext cx="2982300" cy="51951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rPr b="1" i="0" lang="fr-FR" sz="2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(MP.AC) CPAO train - dev team</a:t>
              </a:r>
              <a:endPara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85"/>
            <p:cNvSpPr/>
            <p:nvPr/>
          </p:nvSpPr>
          <p:spPr>
            <a:xfrm>
              <a:off x="10197800" y="1740993"/>
              <a:ext cx="2861053" cy="963992"/>
            </a:xfrm>
            <a:custGeom>
              <a:rect b="b" l="l" r="r" t="t"/>
              <a:pathLst>
                <a:path extrusionOk="0" h="537792" w="1075584">
                  <a:moveTo>
                    <a:pt x="0" y="0"/>
                  </a:moveTo>
                  <a:lnTo>
                    <a:pt x="1075584" y="0"/>
                  </a:lnTo>
                  <a:lnTo>
                    <a:pt x="1075584" y="537792"/>
                  </a:lnTo>
                  <a:lnTo>
                    <a:pt x="0" y="537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117"/>
                </a:srgbClr>
              </a:outerShdw>
            </a:effectLst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fr-F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Michael VAISSIERE</a:t>
              </a:r>
              <a:r>
                <a:rPr b="1" i="0" lang="fr-F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/ Amelie PERE</a:t>
              </a:r>
              <a:r>
                <a:rPr b="1" lang="fr-FR" sz="1050">
                  <a:solidFill>
                    <a:schemeClr val="lt1"/>
                  </a:solidFill>
                </a:rPr>
                <a:t>A </a:t>
              </a:r>
              <a:r>
                <a:rPr b="1" i="0" lang="fr-F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(RTE) , D</a:t>
              </a:r>
              <a:r>
                <a:rPr b="1" lang="fr-FR" sz="1050">
                  <a:solidFill>
                    <a:schemeClr val="lt1"/>
                  </a:solidFill>
                </a:rPr>
                <a:t>PCP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lang="fr-FR" sz="1050">
                  <a:solidFill>
                    <a:schemeClr val="lt1"/>
                  </a:solidFill>
                </a:rPr>
                <a:t>Béatrice GIRMA-VIDAL </a:t>
              </a:r>
              <a:r>
                <a:rPr b="1" i="0" lang="fr-F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(PM for Offer) , IZCD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fr-F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Celine COUTURE/Sebastien VOEGELE (PM for ACP) , IZCM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6" name="Google Shape;2246;p185"/>
          <p:cNvSpPr txBox="1"/>
          <p:nvPr/>
        </p:nvSpPr>
        <p:spPr>
          <a:xfrm>
            <a:off x="6948350" y="5009550"/>
            <a:ext cx="3470400" cy="95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CPAO dev teams: DP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fr-FR">
                <a:solidFill>
                  <a:schemeClr val="dk1"/>
                </a:solidFill>
              </a:rPr>
              <a:t>Jocker team (PI21)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-FR">
                <a:solidFill>
                  <a:schemeClr val="dk1"/>
                </a:solidFill>
              </a:rPr>
              <a:t>OSS117 (PI22, 23, 24)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-FR">
                <a:solidFill>
                  <a:schemeClr val="dk1"/>
                </a:solidFill>
              </a:rPr>
              <a:t>Bugbusters (PI23, 24)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7" name="Google Shape;2247;p185"/>
          <p:cNvSpPr/>
          <p:nvPr/>
        </p:nvSpPr>
        <p:spPr>
          <a:xfrm>
            <a:off x="4623752" y="4361141"/>
            <a:ext cx="1944000" cy="1428300"/>
          </a:xfrm>
          <a:prstGeom prst="rect">
            <a:avLst/>
          </a:prstGeom>
          <a:solidFill>
            <a:srgbClr val="00206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A320 Family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185"/>
          <p:cNvSpPr/>
          <p:nvPr/>
        </p:nvSpPr>
        <p:spPr>
          <a:xfrm>
            <a:off x="1898199" y="4355192"/>
            <a:ext cx="2168400" cy="143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A350/A330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185"/>
          <p:cNvSpPr/>
          <p:nvPr/>
        </p:nvSpPr>
        <p:spPr>
          <a:xfrm>
            <a:off x="1958322" y="4822287"/>
            <a:ext cx="2016720" cy="925002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Business focal: Rémi DUPONT</a:t>
            </a:r>
            <a:r>
              <a:rPr b="1" lang="fr-FR" sz="900">
                <a:solidFill>
                  <a:schemeClr val="dk2"/>
                </a:solidFill>
              </a:rPr>
              <a:t>, </a:t>
            </a:r>
            <a:endParaRPr b="1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Malika FARHI</a:t>
            </a:r>
            <a:r>
              <a:rPr b="1" lang="fr-FR" sz="900">
                <a:solidFill>
                  <a:schemeClr val="dk2"/>
                </a:solidFill>
              </a:rPr>
              <a:t>, Gerd ROHLFS / Annabelle STREKER</a:t>
            </a:r>
            <a:endParaRPr b="1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185"/>
          <p:cNvSpPr txBox="1"/>
          <p:nvPr/>
        </p:nvSpPr>
        <p:spPr>
          <a:xfrm>
            <a:off x="6948350" y="6090725"/>
            <a:ext cx="3470400" cy="307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Master:</a:t>
            </a: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</a:t>
            </a:r>
            <a:r>
              <a:rPr lang="fr-FR">
                <a:solidFill>
                  <a:schemeClr val="dk1"/>
                </a:solidFill>
              </a:rPr>
              <a:t>PCP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185"/>
          <p:cNvSpPr/>
          <p:nvPr/>
        </p:nvSpPr>
        <p:spPr>
          <a:xfrm>
            <a:off x="4858350" y="4839600"/>
            <a:ext cx="1527329" cy="803999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Lutz SHAPKE</a:t>
            </a:r>
            <a:endParaRPr b="1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-FR" sz="900">
                <a:solidFill>
                  <a:schemeClr val="dk2"/>
                </a:solidFill>
              </a:rPr>
              <a:t>Christine TARDY</a:t>
            </a:r>
            <a:endParaRPr b="1" sz="9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-FR" sz="900">
                <a:solidFill>
                  <a:schemeClr val="dk2"/>
                </a:solidFill>
              </a:rPr>
              <a:t>Patrick POINDRELLE</a:t>
            </a:r>
            <a:endParaRPr b="1" sz="9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-FR" sz="900">
                <a:solidFill>
                  <a:schemeClr val="dk2"/>
                </a:solidFill>
              </a:rPr>
              <a:t>Loic ALBAC</a:t>
            </a:r>
            <a:endParaRPr b="1" sz="9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-FR" sz="900">
                <a:solidFill>
                  <a:schemeClr val="dk2"/>
                </a:solidFill>
              </a:rPr>
              <a:t>Ludovic JAILLET</a:t>
            </a:r>
            <a:endParaRPr b="1" sz="9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-FR" sz="900">
                <a:solidFill>
                  <a:schemeClr val="dk2"/>
                </a:solidFill>
              </a:rPr>
              <a:t>Cecile BOUSQUIE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2252" name="Google Shape;2252;p185"/>
          <p:cNvSpPr/>
          <p:nvPr/>
        </p:nvSpPr>
        <p:spPr>
          <a:xfrm>
            <a:off x="4656129" y="3519203"/>
            <a:ext cx="1879583" cy="504180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-FR" sz="900">
                <a:solidFill>
                  <a:schemeClr val="dk2"/>
                </a:solidFill>
              </a:rPr>
              <a:t>Marie ROUJA</a:t>
            </a:r>
            <a:r>
              <a:rPr b="1" i="0" lang="fr-FR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– BSVO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Laurence MONTEIL - BSMCC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185"/>
          <p:cNvSpPr/>
          <p:nvPr/>
        </p:nvSpPr>
        <p:spPr>
          <a:xfrm>
            <a:off x="4791174" y="1608475"/>
            <a:ext cx="1527300" cy="9645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t" bIns="0" lIns="91425" spcFirstLastPara="1" rIns="91425" wrap="square" tIns="18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Eqpt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185"/>
          <p:cNvSpPr/>
          <p:nvPr/>
        </p:nvSpPr>
        <p:spPr>
          <a:xfrm>
            <a:off x="4791174" y="2017175"/>
            <a:ext cx="1527329" cy="537792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Stephane RICHARD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IZCY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185"/>
          <p:cNvSpPr/>
          <p:nvPr/>
        </p:nvSpPr>
        <p:spPr>
          <a:xfrm>
            <a:off x="8300975" y="136925"/>
            <a:ext cx="3559252" cy="71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  <p:sp>
        <p:nvSpPr>
          <p:cNvPr id="2256" name="Google Shape;2256;p185"/>
          <p:cNvSpPr txBox="1"/>
          <p:nvPr/>
        </p:nvSpPr>
        <p:spPr>
          <a:xfrm>
            <a:off x="6948350" y="4171350"/>
            <a:ext cx="4495500" cy="605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Architect:DPCP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Clément SANTAMANS, </a:t>
            </a: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Elodie CANTON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185"/>
          <p:cNvSpPr txBox="1"/>
          <p:nvPr/>
        </p:nvSpPr>
        <p:spPr>
          <a:xfrm>
            <a:off x="1821875" y="1253825"/>
            <a:ext cx="107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MP.AC.02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185"/>
          <p:cNvSpPr txBox="1"/>
          <p:nvPr/>
        </p:nvSpPr>
        <p:spPr>
          <a:xfrm>
            <a:off x="4287975" y="1269850"/>
            <a:ext cx="107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MP.AC.03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85"/>
          <p:cNvSpPr txBox="1"/>
          <p:nvPr/>
        </p:nvSpPr>
        <p:spPr>
          <a:xfrm>
            <a:off x="2812475" y="762000"/>
            <a:ext cx="2078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EPIC 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185"/>
          <p:cNvSpPr/>
          <p:nvPr/>
        </p:nvSpPr>
        <p:spPr>
          <a:xfrm>
            <a:off x="6483900" y="842600"/>
            <a:ext cx="1441500" cy="193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85"/>
          <p:cNvSpPr/>
          <p:nvPr/>
        </p:nvSpPr>
        <p:spPr>
          <a:xfrm>
            <a:off x="6525513" y="1589150"/>
            <a:ext cx="1260600" cy="964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0" lIns="91425" spcFirstLastPara="1" rIns="91425" wrap="square" tIns="18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85"/>
          <p:cNvSpPr/>
          <p:nvPr/>
        </p:nvSpPr>
        <p:spPr>
          <a:xfrm>
            <a:off x="6508095" y="1997850"/>
            <a:ext cx="1261122" cy="537792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fr-FR" sz="1050">
                <a:solidFill>
                  <a:schemeClr val="lt1"/>
                </a:solidFill>
              </a:rPr>
              <a:t>Sophie ROCHER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8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BXMD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85"/>
          <p:cNvSpPr txBox="1"/>
          <p:nvPr/>
        </p:nvSpPr>
        <p:spPr>
          <a:xfrm>
            <a:off x="6594775" y="877625"/>
            <a:ext cx="1441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EPIC 1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185"/>
          <p:cNvSpPr txBox="1"/>
          <p:nvPr/>
        </p:nvSpPr>
        <p:spPr>
          <a:xfrm>
            <a:off x="6600913" y="1312500"/>
            <a:ext cx="107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MP.PM.03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85"/>
          <p:cNvSpPr/>
          <p:nvPr/>
        </p:nvSpPr>
        <p:spPr>
          <a:xfrm>
            <a:off x="8725375" y="978000"/>
            <a:ext cx="3203100" cy="1557600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‘FCO dev’ team</a:t>
            </a:r>
            <a:endParaRPr b="1" i="0" sz="20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185"/>
          <p:cNvSpPr/>
          <p:nvPr/>
        </p:nvSpPr>
        <p:spPr>
          <a:xfrm>
            <a:off x="8825150" y="1589150"/>
            <a:ext cx="3003568" cy="709885"/>
          </a:xfrm>
          <a:custGeom>
            <a:rect b="b" l="l" r="r" t="t"/>
            <a:pathLst>
              <a:path extrusionOk="0" h="537792" w="1075584">
                <a:moveTo>
                  <a:pt x="0" y="0"/>
                </a:moveTo>
                <a:lnTo>
                  <a:pt x="1075584" y="0"/>
                </a:lnTo>
                <a:lnTo>
                  <a:pt x="1075584" y="537792"/>
                </a:lnTo>
                <a:lnTo>
                  <a:pt x="0" y="537792"/>
                </a:lnTo>
                <a:lnTo>
                  <a:pt x="0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 Manager: NOEMIE BERNABEU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Architect: AYMERIC ALIBER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85"/>
          <p:cNvSpPr txBox="1"/>
          <p:nvPr/>
        </p:nvSpPr>
        <p:spPr>
          <a:xfrm>
            <a:off x="4163300" y="817425"/>
            <a:ext cx="152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Pablo MORATAL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86"/>
          <p:cNvSpPr txBox="1"/>
          <p:nvPr>
            <p:ph idx="11" type="ftr"/>
          </p:nvPr>
        </p:nvSpPr>
        <p:spPr>
          <a:xfrm>
            <a:off x="336551" y="0"/>
            <a:ext cx="9599876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Use Tab 'Insert - Header &amp; Footer' for Presentation Title - Siglum - Reference</a:t>
            </a:r>
            <a:endParaRPr/>
          </a:p>
        </p:txBody>
      </p:sp>
      <p:sp>
        <p:nvSpPr>
          <p:cNvPr id="2273" name="Google Shape;2273;p186"/>
          <p:cNvSpPr/>
          <p:nvPr/>
        </p:nvSpPr>
        <p:spPr>
          <a:xfrm>
            <a:off x="840491" y="961639"/>
            <a:ext cx="11284673" cy="5896361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txBody>
          <a:bodyPr anchorCtr="0" anchor="b" bIns="1440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74" name="Google Shape;2274;p186"/>
          <p:cNvSpPr txBox="1"/>
          <p:nvPr>
            <p:ph type="title"/>
          </p:nvPr>
        </p:nvSpPr>
        <p:spPr>
          <a:xfrm>
            <a:off x="336551" y="129678"/>
            <a:ext cx="11521016" cy="709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400"/>
              <a:t>Budget Status</a:t>
            </a:r>
            <a:endParaRPr b="1" sz="2400"/>
          </a:p>
        </p:txBody>
      </p:sp>
      <p:graphicFrame>
        <p:nvGraphicFramePr>
          <p:cNvPr id="2275" name="Google Shape;2275;p186"/>
          <p:cNvGraphicFramePr/>
          <p:nvPr/>
        </p:nvGraphicFramePr>
        <p:xfrm>
          <a:off x="1192447" y="431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{A802112A-2976-4197-8156-555F93CC5323}</a:tableStyleId>
              </a:tblPr>
              <a:tblGrid>
                <a:gridCol w="2456425"/>
                <a:gridCol w="1184625"/>
                <a:gridCol w="2705625"/>
                <a:gridCol w="1791800"/>
                <a:gridCol w="167077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>
                          <a:solidFill>
                            <a:schemeClr val="dk1"/>
                          </a:solidFill>
                        </a:rPr>
                        <a:t>Consumption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>
                          <a:solidFill>
                            <a:schemeClr val="dk1"/>
                          </a:solidFill>
                        </a:rPr>
                        <a:t>for developements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2021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2022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/>
                        <a:t>DP dev team</a:t>
                      </a:r>
                      <a:endParaRPr i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/>
                        <a:t>approx 80 Story Points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/>
                        <a:t>appox 16 SP PI23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276" name="Google Shape;2276;p186"/>
          <p:cNvGraphicFramePr/>
          <p:nvPr/>
        </p:nvGraphicFramePr>
        <p:xfrm>
          <a:off x="1192434" y="1289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{A802112A-2976-4197-8156-555F93CC5323}</a:tableStyleId>
              </a:tblPr>
              <a:tblGrid>
                <a:gridCol w="2456425"/>
                <a:gridCol w="1184650"/>
                <a:gridCol w="2705600"/>
                <a:gridCol w="1791800"/>
                <a:gridCol w="167077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Funding Source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>
                          <a:solidFill>
                            <a:schemeClr val="dk1"/>
                          </a:solidFill>
                        </a:rPr>
                        <a:t>for project and dev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>
                          <a:solidFill>
                            <a:schemeClr val="dk1"/>
                          </a:solidFill>
                        </a:rPr>
                        <a:t>(IZC &amp; DP)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2021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2022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dk1"/>
                          </a:solidFill>
                        </a:rPr>
                        <a:t>2024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BLVO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/>
                        <a:t>M&amp;T (MSOD) for POT obso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/>
                        <a:t>45</a:t>
                      </a:r>
                      <a:r>
                        <a:rPr lang="fr-FR"/>
                        <a:t>k€ for IZCD (Project)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/>
                        <a:t>175 (incl 70 for migration) for DPC</a:t>
                      </a:r>
                      <a:endParaRPr sz="135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BSVO/BSMCC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     -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Lean PLM EPIC2.1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150k€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200k€ for DPC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cap="none" strike="noStrike"/>
                        <a:t>shared within EPIC 2.1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cap="none" strike="noStrike"/>
                        <a:t>shared within EPIC 2.1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77" name="Google Shape;2277;p186"/>
          <p:cNvSpPr txBox="1"/>
          <p:nvPr/>
        </p:nvSpPr>
        <p:spPr>
          <a:xfrm>
            <a:off x="1192450" y="5890275"/>
            <a:ext cx="3027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ICC-MVP costing (at G5):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87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84" name="Google Shape;2284;p187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5" name="Google Shape;2285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424" y="3309950"/>
            <a:ext cx="6028875" cy="3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013" y="150900"/>
            <a:ext cx="10070074" cy="3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7"/>
          <p:cNvSpPr/>
          <p:nvPr/>
        </p:nvSpPr>
        <p:spPr>
          <a:xfrm>
            <a:off x="7658625" y="5811900"/>
            <a:ext cx="3559252" cy="71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8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94" name="Google Shape;2294;p188"/>
          <p:cNvSpPr txBox="1"/>
          <p:nvPr>
            <p:ph idx="2" type="body"/>
          </p:nvPr>
        </p:nvSpPr>
        <p:spPr>
          <a:xfrm>
            <a:off x="8649337" y="332209"/>
            <a:ext cx="3266700" cy="1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5" name="Google Shape;2295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950" y="653700"/>
            <a:ext cx="4876800" cy="59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40"/>
          <p:cNvSpPr txBox="1"/>
          <p:nvPr/>
        </p:nvSpPr>
        <p:spPr>
          <a:xfrm>
            <a:off x="651800" y="185867"/>
            <a:ext cx="9212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fr-FR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EPIC 2.1 overview: Change Processes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40"/>
          <p:cNvSpPr txBox="1"/>
          <p:nvPr/>
        </p:nvSpPr>
        <p:spPr>
          <a:xfrm>
            <a:off x="867233" y="743333"/>
            <a:ext cx="105924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Offer, A/C and Equipment Change Processes communities,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has to manage Offer development, standard and customization design changes, the Integrated Offer, Equipment and A/C Change Processes </a:t>
            </a:r>
            <a:r>
              <a:rPr b="0" i="0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digital platform that harmonizes Method, Process and Tools providing seamless data continuity and traceability of all change processes.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40"/>
          <p:cNvSpPr/>
          <p:nvPr/>
        </p:nvSpPr>
        <p:spPr>
          <a:xfrm>
            <a:off x="765633" y="2194250"/>
            <a:ext cx="3796500" cy="101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Aircraft Change Process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40"/>
          <p:cNvSpPr/>
          <p:nvPr/>
        </p:nvSpPr>
        <p:spPr>
          <a:xfrm>
            <a:off x="765633" y="3691642"/>
            <a:ext cx="3796500" cy="101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fr-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Change Process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40"/>
          <p:cNvSpPr/>
          <p:nvPr/>
        </p:nvSpPr>
        <p:spPr>
          <a:xfrm>
            <a:off x="765633" y="5308100"/>
            <a:ext cx="3796500" cy="101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 Change Process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40"/>
          <p:cNvSpPr/>
          <p:nvPr/>
        </p:nvSpPr>
        <p:spPr>
          <a:xfrm>
            <a:off x="2494700" y="2649967"/>
            <a:ext cx="965200" cy="550400"/>
          </a:xfrm>
          <a:prstGeom prst="flowChartPunchedTap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 Study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0"/>
          <p:cNvSpPr/>
          <p:nvPr/>
        </p:nvSpPr>
        <p:spPr>
          <a:xfrm>
            <a:off x="862900" y="2649967"/>
            <a:ext cx="1443367" cy="550400"/>
          </a:xfrm>
          <a:prstGeom prst="flowChartPunchedTap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PFS / FFS/ RFF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40"/>
          <p:cNvSpPr/>
          <p:nvPr/>
        </p:nvSpPr>
        <p:spPr>
          <a:xfrm>
            <a:off x="1251933" y="4181767"/>
            <a:ext cx="1300833" cy="486800"/>
          </a:xfrm>
          <a:prstGeom prst="flowChartPunchedTap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Supplier Study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40"/>
          <p:cNvSpPr/>
          <p:nvPr/>
        </p:nvSpPr>
        <p:spPr>
          <a:xfrm>
            <a:off x="1251933" y="5815167"/>
            <a:ext cx="1300833" cy="486800"/>
          </a:xfrm>
          <a:prstGeom prst="flowChartPunchedTap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 Study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40"/>
          <p:cNvSpPr txBox="1"/>
          <p:nvPr/>
        </p:nvSpPr>
        <p:spPr>
          <a:xfrm>
            <a:off x="1199233" y="3170533"/>
            <a:ext cx="2929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fr-FR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Digital Continuity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40"/>
          <p:cNvSpPr txBox="1"/>
          <p:nvPr/>
        </p:nvSpPr>
        <p:spPr>
          <a:xfrm>
            <a:off x="1199233" y="4733467"/>
            <a:ext cx="2929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Digital Continuity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40"/>
          <p:cNvSpPr/>
          <p:nvPr/>
        </p:nvSpPr>
        <p:spPr>
          <a:xfrm>
            <a:off x="6096000" y="1943767"/>
            <a:ext cx="5689967" cy="4716533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40"/>
          <p:cNvSpPr txBox="1"/>
          <p:nvPr/>
        </p:nvSpPr>
        <p:spPr>
          <a:xfrm>
            <a:off x="6978267" y="3614233"/>
            <a:ext cx="3999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Aircraft Change Process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40"/>
          <p:cNvSpPr txBox="1"/>
          <p:nvPr/>
        </p:nvSpPr>
        <p:spPr>
          <a:xfrm>
            <a:off x="6903417" y="2458917"/>
            <a:ext cx="399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fr-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ACS</a:t>
            </a:r>
            <a:endParaRPr b="1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40"/>
          <p:cNvSpPr txBox="1"/>
          <p:nvPr/>
        </p:nvSpPr>
        <p:spPr>
          <a:xfrm>
            <a:off x="6978533" y="4154933"/>
            <a:ext cx="3999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Change Process 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40"/>
          <p:cNvSpPr txBox="1"/>
          <p:nvPr/>
        </p:nvSpPr>
        <p:spPr>
          <a:xfrm>
            <a:off x="6978533" y="4693667"/>
            <a:ext cx="3999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Change Process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0"/>
          <p:cNvSpPr/>
          <p:nvPr/>
        </p:nvSpPr>
        <p:spPr>
          <a:xfrm>
            <a:off x="6706300" y="5467700"/>
            <a:ext cx="1443367" cy="593000"/>
          </a:xfrm>
          <a:prstGeom prst="flowChartPunchedTap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Study Management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40"/>
          <p:cNvSpPr/>
          <p:nvPr/>
        </p:nvSpPr>
        <p:spPr>
          <a:xfrm>
            <a:off x="8314733" y="5467700"/>
            <a:ext cx="1443367" cy="593000"/>
          </a:xfrm>
          <a:prstGeom prst="flowChartPunchedTap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Aligned Workflow Management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40"/>
          <p:cNvSpPr/>
          <p:nvPr/>
        </p:nvSpPr>
        <p:spPr>
          <a:xfrm>
            <a:off x="9923167" y="5467700"/>
            <a:ext cx="1443367" cy="593000"/>
          </a:xfrm>
          <a:prstGeom prst="flowChartPunchedTap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Data Management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0"/>
          <p:cNvSpPr txBox="1"/>
          <p:nvPr/>
        </p:nvSpPr>
        <p:spPr>
          <a:xfrm>
            <a:off x="6839201" y="5983733"/>
            <a:ext cx="41727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fr-FR" sz="2100" u="none" cap="none" strike="noStrike">
                <a:solidFill>
                  <a:srgbClr val="4E9131"/>
                </a:solidFill>
                <a:latin typeface="Arial"/>
                <a:ea typeface="Arial"/>
                <a:cs typeface="Arial"/>
                <a:sym typeface="Arial"/>
              </a:rPr>
              <a:t>Seamless Digital Continuity</a:t>
            </a:r>
            <a:endParaRPr b="0" i="0" sz="2100" u="none" cap="none" strike="noStrike">
              <a:solidFill>
                <a:srgbClr val="4E9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0"/>
          <p:cNvSpPr/>
          <p:nvPr/>
        </p:nvSpPr>
        <p:spPr>
          <a:xfrm>
            <a:off x="4990533" y="2851683"/>
            <a:ext cx="965100" cy="2921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0"/>
          <p:cNvSpPr/>
          <p:nvPr/>
        </p:nvSpPr>
        <p:spPr>
          <a:xfrm>
            <a:off x="4021867" y="2135900"/>
            <a:ext cx="7911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0"/>
          <p:cNvSpPr/>
          <p:nvPr/>
        </p:nvSpPr>
        <p:spPr>
          <a:xfrm>
            <a:off x="4021867" y="2458933"/>
            <a:ext cx="7911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ICC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0"/>
          <p:cNvSpPr/>
          <p:nvPr/>
        </p:nvSpPr>
        <p:spPr>
          <a:xfrm>
            <a:off x="3868267" y="3596200"/>
            <a:ext cx="9120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Trackdev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0"/>
          <p:cNvSpPr/>
          <p:nvPr/>
        </p:nvSpPr>
        <p:spPr>
          <a:xfrm>
            <a:off x="3532900" y="5373775"/>
            <a:ext cx="9651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A350 POT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40"/>
          <p:cNvSpPr/>
          <p:nvPr/>
        </p:nvSpPr>
        <p:spPr>
          <a:xfrm>
            <a:off x="4247517" y="6080367"/>
            <a:ext cx="9120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SysConf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40"/>
          <p:cNvSpPr/>
          <p:nvPr/>
        </p:nvSpPr>
        <p:spPr>
          <a:xfrm>
            <a:off x="4780917" y="5795917"/>
            <a:ext cx="9120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Offerit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140"/>
          <p:cNvSpPr txBox="1"/>
          <p:nvPr/>
        </p:nvSpPr>
        <p:spPr>
          <a:xfrm>
            <a:off x="2050475" y="4391900"/>
            <a:ext cx="7980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40"/>
          <p:cNvSpPr/>
          <p:nvPr/>
        </p:nvSpPr>
        <p:spPr>
          <a:xfrm>
            <a:off x="3586742" y="5727083"/>
            <a:ext cx="791100" cy="261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ICC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40"/>
          <p:cNvSpPr/>
          <p:nvPr/>
        </p:nvSpPr>
        <p:spPr>
          <a:xfrm>
            <a:off x="2827575" y="5858625"/>
            <a:ext cx="632325" cy="399900"/>
          </a:xfrm>
          <a:prstGeom prst="flowChartPunchedTap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RFW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41"/>
          <p:cNvSpPr txBox="1"/>
          <p:nvPr>
            <p:ph type="title"/>
          </p:nvPr>
        </p:nvSpPr>
        <p:spPr>
          <a:xfrm>
            <a:off x="178950" y="168798"/>
            <a:ext cx="1124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/>
              <a:t>Overview of current Product Offer Processes</a:t>
            </a:r>
            <a:endParaRPr b="1"/>
          </a:p>
        </p:txBody>
      </p:sp>
      <p:sp>
        <p:nvSpPr>
          <p:cNvPr id="1379" name="Google Shape;1379;p141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80" name="Google Shape;1380;p141"/>
          <p:cNvSpPr/>
          <p:nvPr>
            <p:ph idx="2" type="pic"/>
          </p:nvPr>
        </p:nvSpPr>
        <p:spPr>
          <a:xfrm>
            <a:off x="6156002" y="1566001"/>
            <a:ext cx="55080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41"/>
          <p:cNvSpPr txBox="1"/>
          <p:nvPr>
            <p:ph idx="3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1382" name="Google Shape;1382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00" y="670375"/>
            <a:ext cx="11289870" cy="57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41"/>
          <p:cNvSpPr txBox="1"/>
          <p:nvPr/>
        </p:nvSpPr>
        <p:spPr>
          <a:xfrm>
            <a:off x="3338950" y="1566000"/>
            <a:ext cx="8521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1" lang="fr-FR" sz="19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Partially ‘obsolete’ processes, under reengineering as part of Lean PLM</a:t>
            </a:r>
            <a:endParaRPr b="1" i="1" sz="19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41"/>
          <p:cNvSpPr txBox="1"/>
          <p:nvPr/>
        </p:nvSpPr>
        <p:spPr>
          <a:xfrm>
            <a:off x="7277750" y="4045500"/>
            <a:ext cx="12567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DOP MEMO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ME2005469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141"/>
          <p:cNvSpPr txBox="1"/>
          <p:nvPr/>
        </p:nvSpPr>
        <p:spPr>
          <a:xfrm>
            <a:off x="7744700" y="6317675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EPIC2.1 Identified Use cases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2"/>
          <p:cNvSpPr txBox="1"/>
          <p:nvPr>
            <p:ph idx="12" type="sldNum"/>
          </p:nvPr>
        </p:nvSpPr>
        <p:spPr>
          <a:xfrm>
            <a:off x="472408" y="6444000"/>
            <a:ext cx="294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92" name="Google Shape;1392;p142"/>
          <p:cNvSpPr/>
          <p:nvPr>
            <p:ph idx="2" type="pic"/>
          </p:nvPr>
        </p:nvSpPr>
        <p:spPr>
          <a:xfrm>
            <a:off x="6156002" y="1566001"/>
            <a:ext cx="55080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42"/>
          <p:cNvSpPr txBox="1"/>
          <p:nvPr>
            <p:ph idx="3" type="body"/>
          </p:nvPr>
        </p:nvSpPr>
        <p:spPr>
          <a:xfrm>
            <a:off x="8649339" y="332211"/>
            <a:ext cx="3266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1394" name="Google Shape;1394;p142"/>
          <p:cNvPicPr preferRelativeResize="0"/>
          <p:nvPr/>
        </p:nvPicPr>
        <p:blipFill rotWithShape="1">
          <a:blip r:embed="rId3">
            <a:alphaModFix/>
          </a:blip>
          <a:srcRect b="22624" l="0" r="0" t="0"/>
          <a:stretch/>
        </p:blipFill>
        <p:spPr>
          <a:xfrm>
            <a:off x="350850" y="54788"/>
            <a:ext cx="11540826" cy="50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42"/>
          <p:cNvSpPr/>
          <p:nvPr/>
        </p:nvSpPr>
        <p:spPr>
          <a:xfrm>
            <a:off x="1586225" y="5652650"/>
            <a:ext cx="1212300" cy="73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MP.AC.03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42"/>
          <p:cNvSpPr/>
          <p:nvPr/>
        </p:nvSpPr>
        <p:spPr>
          <a:xfrm>
            <a:off x="3359850" y="5728850"/>
            <a:ext cx="1037700" cy="66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MP.AC.0x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42"/>
          <p:cNvSpPr/>
          <p:nvPr/>
        </p:nvSpPr>
        <p:spPr>
          <a:xfrm>
            <a:off x="1727925" y="5070775"/>
            <a:ext cx="294900" cy="56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142"/>
          <p:cNvSpPr/>
          <p:nvPr/>
        </p:nvSpPr>
        <p:spPr>
          <a:xfrm rot="10800000">
            <a:off x="2099025" y="4999308"/>
            <a:ext cx="294900" cy="66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42"/>
          <p:cNvSpPr/>
          <p:nvPr/>
        </p:nvSpPr>
        <p:spPr>
          <a:xfrm>
            <a:off x="3556725" y="5146975"/>
            <a:ext cx="294900" cy="56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42"/>
          <p:cNvSpPr/>
          <p:nvPr/>
        </p:nvSpPr>
        <p:spPr>
          <a:xfrm rot="10800000">
            <a:off x="3927825" y="5075508"/>
            <a:ext cx="294900" cy="66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42"/>
          <p:cNvSpPr txBox="1"/>
          <p:nvPr/>
        </p:nvSpPr>
        <p:spPr>
          <a:xfrm>
            <a:off x="4682850" y="6459700"/>
            <a:ext cx="344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Processes I/Fs to be clarified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42"/>
          <p:cNvSpPr txBox="1"/>
          <p:nvPr/>
        </p:nvSpPr>
        <p:spPr>
          <a:xfrm>
            <a:off x="7412900" y="173900"/>
            <a:ext cx="4619100" cy="1392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OUPUTS: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OGx passed, ATS/ATM/pre-ATO/ATO decisions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launch (and type)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Selling Policy decision (and decision dossier)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conditions (Risk) decision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item/EPAC/TDU available to open RFC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42"/>
          <p:cNvSpPr/>
          <p:nvPr/>
        </p:nvSpPr>
        <p:spPr>
          <a:xfrm>
            <a:off x="4614575" y="5652650"/>
            <a:ext cx="1718100" cy="66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FCO/Contract/Def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MP.PM.03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42"/>
          <p:cNvSpPr/>
          <p:nvPr/>
        </p:nvSpPr>
        <p:spPr>
          <a:xfrm>
            <a:off x="5080725" y="5070775"/>
            <a:ext cx="294900" cy="56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42"/>
          <p:cNvSpPr/>
          <p:nvPr/>
        </p:nvSpPr>
        <p:spPr>
          <a:xfrm rot="10800000">
            <a:off x="6899625" y="4999308"/>
            <a:ext cx="294900" cy="66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42"/>
          <p:cNvSpPr/>
          <p:nvPr/>
        </p:nvSpPr>
        <p:spPr>
          <a:xfrm>
            <a:off x="6373100" y="5652650"/>
            <a:ext cx="1212300" cy="73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DE.PA, DE.SO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42"/>
          <p:cNvSpPr/>
          <p:nvPr/>
        </p:nvSpPr>
        <p:spPr>
          <a:xfrm>
            <a:off x="6604725" y="5070775"/>
            <a:ext cx="294900" cy="56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42"/>
          <p:cNvSpPr/>
          <p:nvPr/>
        </p:nvSpPr>
        <p:spPr>
          <a:xfrm rot="10800000">
            <a:off x="5375625" y="4999308"/>
            <a:ext cx="294900" cy="66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42"/>
          <p:cNvSpPr/>
          <p:nvPr/>
        </p:nvSpPr>
        <p:spPr>
          <a:xfrm>
            <a:off x="7668500" y="5652650"/>
            <a:ext cx="1323000" cy="73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42"/>
          <p:cNvSpPr/>
          <p:nvPr/>
        </p:nvSpPr>
        <p:spPr>
          <a:xfrm>
            <a:off x="7900125" y="5070775"/>
            <a:ext cx="294900" cy="56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42"/>
          <p:cNvSpPr/>
          <p:nvPr/>
        </p:nvSpPr>
        <p:spPr>
          <a:xfrm rot="10800000">
            <a:off x="8271225" y="4999308"/>
            <a:ext cx="294900" cy="66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42"/>
          <p:cNvSpPr txBox="1"/>
          <p:nvPr/>
        </p:nvSpPr>
        <p:spPr>
          <a:xfrm>
            <a:off x="138550" y="5638800"/>
            <a:ext cx="10944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processes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42"/>
          <p:cNvSpPr/>
          <p:nvPr/>
        </p:nvSpPr>
        <p:spPr>
          <a:xfrm>
            <a:off x="9116300" y="5652650"/>
            <a:ext cx="1212300" cy="73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142"/>
          <p:cNvSpPr/>
          <p:nvPr/>
        </p:nvSpPr>
        <p:spPr>
          <a:xfrm>
            <a:off x="9347925" y="5070775"/>
            <a:ext cx="294900" cy="56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42"/>
          <p:cNvSpPr/>
          <p:nvPr/>
        </p:nvSpPr>
        <p:spPr>
          <a:xfrm rot="10800000">
            <a:off x="9719025" y="4999308"/>
            <a:ext cx="294900" cy="66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43"/>
          <p:cNvSpPr/>
          <p:nvPr/>
        </p:nvSpPr>
        <p:spPr>
          <a:xfrm>
            <a:off x="185750" y="1817100"/>
            <a:ext cx="11821800" cy="2824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143"/>
          <p:cNvSpPr txBox="1"/>
          <p:nvPr>
            <p:ph type="title"/>
          </p:nvPr>
        </p:nvSpPr>
        <p:spPr>
          <a:xfrm>
            <a:off x="69200" y="227025"/>
            <a:ext cx="12053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769"/>
              <a:buNone/>
            </a:pPr>
            <a:r>
              <a:rPr b="1" lang="fr-FR" sz="1821"/>
              <a:t>TO BE PROCESS Use case #10 </a:t>
            </a:r>
            <a:endParaRPr b="1" sz="182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fr-FR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Development of a new linefit Offer item with a Launch Customer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fr-FR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#10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43"/>
          <p:cNvSpPr txBox="1"/>
          <p:nvPr/>
        </p:nvSpPr>
        <p:spPr>
          <a:xfrm>
            <a:off x="184721" y="1780300"/>
            <a:ext cx="10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-FR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OCP MP.AC.02</a:t>
            </a:r>
            <a:endParaRPr b="1" i="1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4" name="Google Shape;1424;p143"/>
          <p:cNvCxnSpPr>
            <a:stCxn id="1425" idx="2"/>
            <a:endCxn id="1426" idx="0"/>
          </p:cNvCxnSpPr>
          <p:nvPr/>
        </p:nvCxnSpPr>
        <p:spPr>
          <a:xfrm flipH="1">
            <a:off x="789327" y="1398000"/>
            <a:ext cx="4500" cy="209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425" name="Google Shape;1425;p143"/>
          <p:cNvSpPr txBox="1"/>
          <p:nvPr/>
        </p:nvSpPr>
        <p:spPr>
          <a:xfrm>
            <a:off x="200727" y="936300"/>
            <a:ext cx="1186200" cy="461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1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NOE </a:t>
            </a:r>
            <a:r>
              <a:rPr b="0" i="1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BFE (from Procurement)...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43"/>
          <p:cNvSpPr txBox="1"/>
          <p:nvPr/>
        </p:nvSpPr>
        <p:spPr>
          <a:xfrm>
            <a:off x="610500" y="1417625"/>
            <a:ext cx="1310700" cy="323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EqCR</a:t>
            </a:r>
            <a:r>
              <a:rPr b="1" i="1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Supplier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8" name="Google Shape;1428;p143"/>
          <p:cNvCxnSpPr>
            <a:stCxn id="1427" idx="2"/>
            <a:endCxn id="1426" idx="0"/>
          </p:cNvCxnSpPr>
          <p:nvPr/>
        </p:nvCxnSpPr>
        <p:spPr>
          <a:xfrm flipH="1">
            <a:off x="789450" y="1740725"/>
            <a:ext cx="476400" cy="175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429" name="Google Shape;1429;p143"/>
          <p:cNvSpPr/>
          <p:nvPr/>
        </p:nvSpPr>
        <p:spPr>
          <a:xfrm>
            <a:off x="3598408" y="3470213"/>
            <a:ext cx="846900" cy="738600"/>
          </a:xfrm>
          <a:prstGeom prst="diamond">
            <a:avLst/>
          </a:prstGeom>
          <a:solidFill>
            <a:srgbClr val="CCCCCC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43"/>
          <p:cNvSpPr/>
          <p:nvPr/>
        </p:nvSpPr>
        <p:spPr>
          <a:xfrm>
            <a:off x="6464408" y="3470213"/>
            <a:ext cx="846900" cy="738600"/>
          </a:xfrm>
          <a:prstGeom prst="diamond">
            <a:avLst/>
          </a:prstGeom>
          <a:solidFill>
            <a:srgbClr val="CCCCCC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43"/>
          <p:cNvSpPr/>
          <p:nvPr/>
        </p:nvSpPr>
        <p:spPr>
          <a:xfrm>
            <a:off x="9999675" y="3450925"/>
            <a:ext cx="846900" cy="738600"/>
          </a:xfrm>
          <a:prstGeom prst="diamond">
            <a:avLst/>
          </a:prstGeom>
          <a:solidFill>
            <a:srgbClr val="CCCCCC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143"/>
          <p:cNvSpPr/>
          <p:nvPr/>
        </p:nvSpPr>
        <p:spPr>
          <a:xfrm>
            <a:off x="6141633" y="4783500"/>
            <a:ext cx="5216100" cy="189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43"/>
          <p:cNvSpPr txBox="1"/>
          <p:nvPr/>
        </p:nvSpPr>
        <p:spPr>
          <a:xfrm>
            <a:off x="6141633" y="4783500"/>
            <a:ext cx="7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-FR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ACP</a:t>
            </a:r>
            <a:endParaRPr b="1" i="1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4" name="Google Shape;1434;p143"/>
          <p:cNvCxnSpPr>
            <a:stCxn id="1435" idx="3"/>
            <a:endCxn id="1436" idx="1"/>
          </p:cNvCxnSpPr>
          <p:nvPr/>
        </p:nvCxnSpPr>
        <p:spPr>
          <a:xfrm>
            <a:off x="8110933" y="6060975"/>
            <a:ext cx="6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5" name="Google Shape;1435;p143"/>
          <p:cNvSpPr txBox="1"/>
          <p:nvPr/>
        </p:nvSpPr>
        <p:spPr>
          <a:xfrm>
            <a:off x="6655633" y="5706225"/>
            <a:ext cx="1455300" cy="70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A/C Change Request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43"/>
          <p:cNvSpPr/>
          <p:nvPr/>
        </p:nvSpPr>
        <p:spPr>
          <a:xfrm>
            <a:off x="6351433" y="5387000"/>
            <a:ext cx="695700" cy="426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A/C CR 1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143"/>
          <p:cNvSpPr/>
          <p:nvPr/>
        </p:nvSpPr>
        <p:spPr>
          <a:xfrm>
            <a:off x="7742833" y="5389675"/>
            <a:ext cx="757500" cy="426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A/C CR N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143"/>
          <p:cNvSpPr txBox="1"/>
          <p:nvPr/>
        </p:nvSpPr>
        <p:spPr>
          <a:xfrm>
            <a:off x="7145333" y="5282263"/>
            <a:ext cx="4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143"/>
          <p:cNvSpPr txBox="1"/>
          <p:nvPr/>
        </p:nvSpPr>
        <p:spPr>
          <a:xfrm>
            <a:off x="6468433" y="4976288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single-pgm</a:t>
            </a:r>
            <a:endParaRPr b="0" i="0" sz="1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1" name="Google Shape;1441;p143"/>
          <p:cNvGrpSpPr/>
          <p:nvPr/>
        </p:nvGrpSpPr>
        <p:grpSpPr>
          <a:xfrm>
            <a:off x="8770008" y="5580225"/>
            <a:ext cx="2331542" cy="961500"/>
            <a:chOff x="3729050" y="5240550"/>
            <a:chExt cx="1748700" cy="961500"/>
          </a:xfrm>
        </p:grpSpPr>
        <p:sp>
          <p:nvSpPr>
            <p:cNvPr id="1436" name="Google Shape;1436;p143"/>
            <p:cNvSpPr txBox="1"/>
            <p:nvPr/>
          </p:nvSpPr>
          <p:spPr>
            <a:xfrm>
              <a:off x="3729050" y="5240550"/>
              <a:ext cx="1748700" cy="961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fr-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A/C Change Process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43"/>
            <p:cNvSpPr/>
            <p:nvPr/>
          </p:nvSpPr>
          <p:spPr>
            <a:xfrm>
              <a:off x="3799025" y="5610625"/>
              <a:ext cx="521700" cy="496500"/>
            </a:xfrm>
            <a:prstGeom prst="diamond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fr-FR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KoB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3"/>
            <p:cNvSpPr/>
            <p:nvPr/>
          </p:nvSpPr>
          <p:spPr>
            <a:xfrm>
              <a:off x="4342550" y="5610625"/>
              <a:ext cx="521700" cy="496500"/>
            </a:xfrm>
            <a:prstGeom prst="diamond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fr-FR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MB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43"/>
            <p:cNvSpPr/>
            <p:nvPr/>
          </p:nvSpPr>
          <p:spPr>
            <a:xfrm>
              <a:off x="4886075" y="5610625"/>
              <a:ext cx="521700" cy="496500"/>
            </a:xfrm>
            <a:prstGeom prst="diamond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fr-FR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6" name="Google Shape;1426;p143"/>
          <p:cNvSpPr txBox="1"/>
          <p:nvPr/>
        </p:nvSpPr>
        <p:spPr>
          <a:xfrm>
            <a:off x="268725" y="3494425"/>
            <a:ext cx="1041300" cy="651600"/>
          </a:xfrm>
          <a:prstGeom prst="rect">
            <a:avLst/>
          </a:prstGeom>
          <a:noFill/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Offer Change Request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5" name="Google Shape;1445;p143"/>
          <p:cNvCxnSpPr>
            <a:stCxn id="1426" idx="3"/>
            <a:endCxn id="1446" idx="1"/>
          </p:cNvCxnSpPr>
          <p:nvPr/>
        </p:nvCxnSpPr>
        <p:spPr>
          <a:xfrm>
            <a:off x="1310025" y="3820225"/>
            <a:ext cx="279600" cy="17700"/>
          </a:xfrm>
          <a:prstGeom prst="straightConnector1">
            <a:avLst/>
          </a:prstGeom>
          <a:noFill/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7" name="Google Shape;1447;p143"/>
          <p:cNvSpPr txBox="1"/>
          <p:nvPr/>
        </p:nvSpPr>
        <p:spPr>
          <a:xfrm>
            <a:off x="4653475" y="3510400"/>
            <a:ext cx="846900" cy="651600"/>
          </a:xfrm>
          <a:prstGeom prst="rect">
            <a:avLst/>
          </a:prstGeom>
          <a:noFill/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Complete Decision Dossier</a:t>
            </a:r>
            <a:endParaRPr sz="1200"/>
          </a:p>
        </p:txBody>
      </p:sp>
      <p:sp>
        <p:nvSpPr>
          <p:cNvPr id="1448" name="Google Shape;1448;p143"/>
          <p:cNvSpPr txBox="1"/>
          <p:nvPr/>
        </p:nvSpPr>
        <p:spPr>
          <a:xfrm>
            <a:off x="7971725" y="3471425"/>
            <a:ext cx="892500" cy="709500"/>
          </a:xfrm>
          <a:prstGeom prst="rect">
            <a:avLst/>
          </a:prstGeom>
          <a:noFill/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Update Decision Dossier</a:t>
            </a:r>
            <a:endParaRPr sz="1200"/>
          </a:p>
        </p:txBody>
      </p:sp>
      <p:cxnSp>
        <p:nvCxnSpPr>
          <p:cNvPr id="1449" name="Google Shape;1449;p143"/>
          <p:cNvCxnSpPr>
            <a:stCxn id="1429" idx="3"/>
            <a:endCxn id="1447" idx="1"/>
          </p:cNvCxnSpPr>
          <p:nvPr/>
        </p:nvCxnSpPr>
        <p:spPr>
          <a:xfrm flipH="1" rot="10800000">
            <a:off x="4445308" y="3836213"/>
            <a:ext cx="208200" cy="3300"/>
          </a:xfrm>
          <a:prstGeom prst="straightConnector1">
            <a:avLst/>
          </a:prstGeom>
          <a:noFill/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0" name="Google Shape;1450;p143"/>
          <p:cNvCxnSpPr>
            <a:stCxn id="1447" idx="3"/>
            <a:endCxn id="1430" idx="1"/>
          </p:cNvCxnSpPr>
          <p:nvPr/>
        </p:nvCxnSpPr>
        <p:spPr>
          <a:xfrm>
            <a:off x="5500375" y="3836200"/>
            <a:ext cx="963900" cy="3300"/>
          </a:xfrm>
          <a:prstGeom prst="straightConnector1">
            <a:avLst/>
          </a:prstGeom>
          <a:noFill/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1" name="Google Shape;1451;p143"/>
          <p:cNvCxnSpPr>
            <a:stCxn id="1430" idx="3"/>
            <a:endCxn id="1448" idx="1"/>
          </p:cNvCxnSpPr>
          <p:nvPr/>
        </p:nvCxnSpPr>
        <p:spPr>
          <a:xfrm flipH="1" rot="10800000">
            <a:off x="7311308" y="3826313"/>
            <a:ext cx="660300" cy="13200"/>
          </a:xfrm>
          <a:prstGeom prst="straightConnector1">
            <a:avLst/>
          </a:prstGeom>
          <a:noFill/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2" name="Google Shape;1452;p143"/>
          <p:cNvCxnSpPr>
            <a:stCxn id="1448" idx="3"/>
            <a:endCxn id="1431" idx="1"/>
          </p:cNvCxnSpPr>
          <p:nvPr/>
        </p:nvCxnSpPr>
        <p:spPr>
          <a:xfrm flipH="1" rot="10800000">
            <a:off x="8864225" y="3820175"/>
            <a:ext cx="1135500" cy="6000"/>
          </a:xfrm>
          <a:prstGeom prst="straightConnector1">
            <a:avLst/>
          </a:prstGeom>
          <a:noFill/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3" name="Google Shape;1453;p143"/>
          <p:cNvSpPr/>
          <p:nvPr/>
        </p:nvSpPr>
        <p:spPr>
          <a:xfrm>
            <a:off x="9587073" y="2112125"/>
            <a:ext cx="957600" cy="295200"/>
          </a:xfrm>
          <a:prstGeom prst="snip1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 Items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143"/>
          <p:cNvSpPr txBox="1"/>
          <p:nvPr/>
        </p:nvSpPr>
        <p:spPr>
          <a:xfrm>
            <a:off x="4957675" y="2405300"/>
            <a:ext cx="695700" cy="369300"/>
          </a:xfrm>
          <a:prstGeom prst="rect">
            <a:avLst/>
          </a:prstGeom>
          <a:solidFill>
            <a:srgbClr val="00FF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43"/>
          <p:cNvSpPr txBox="1"/>
          <p:nvPr/>
        </p:nvSpPr>
        <p:spPr>
          <a:xfrm>
            <a:off x="7301173" y="2405300"/>
            <a:ext cx="633300" cy="369300"/>
          </a:xfrm>
          <a:prstGeom prst="rect">
            <a:avLst/>
          </a:prstGeom>
          <a:solidFill>
            <a:srgbClr val="00FF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ATM</a:t>
            </a:r>
            <a:endParaRPr sz="1200"/>
          </a:p>
        </p:txBody>
      </p:sp>
      <p:sp>
        <p:nvSpPr>
          <p:cNvPr id="1456" name="Google Shape;1456;p143"/>
          <p:cNvSpPr txBox="1"/>
          <p:nvPr/>
        </p:nvSpPr>
        <p:spPr>
          <a:xfrm>
            <a:off x="9062026" y="2410850"/>
            <a:ext cx="892500" cy="369300"/>
          </a:xfrm>
          <a:prstGeom prst="rect">
            <a:avLst/>
          </a:prstGeom>
          <a:solidFill>
            <a:srgbClr val="00FF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Pre ATO</a:t>
            </a:r>
            <a:endParaRPr sz="1200"/>
          </a:p>
        </p:txBody>
      </p:sp>
      <p:sp>
        <p:nvSpPr>
          <p:cNvPr id="1457" name="Google Shape;1457;p143"/>
          <p:cNvSpPr txBox="1"/>
          <p:nvPr/>
        </p:nvSpPr>
        <p:spPr>
          <a:xfrm>
            <a:off x="10837874" y="2557700"/>
            <a:ext cx="757500" cy="369300"/>
          </a:xfrm>
          <a:prstGeom prst="rect">
            <a:avLst/>
          </a:prstGeom>
          <a:solidFill>
            <a:srgbClr val="00FF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ATO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8" name="Google Shape;1458;p143"/>
          <p:cNvCxnSpPr>
            <a:stCxn id="1436" idx="0"/>
            <a:endCxn id="1448" idx="2"/>
          </p:cNvCxnSpPr>
          <p:nvPr/>
        </p:nvCxnSpPr>
        <p:spPr>
          <a:xfrm rot="10800000">
            <a:off x="8418079" y="4181025"/>
            <a:ext cx="1517700" cy="139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59" name="Google Shape;1459;p143"/>
          <p:cNvCxnSpPr>
            <a:stCxn id="1429" idx="0"/>
            <a:endCxn id="1460" idx="1"/>
          </p:cNvCxnSpPr>
          <p:nvPr/>
        </p:nvCxnSpPr>
        <p:spPr>
          <a:xfrm flipH="1" rot="10800000">
            <a:off x="4021858" y="1675313"/>
            <a:ext cx="273000" cy="179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461" name="Google Shape;1461;p143"/>
          <p:cNvSpPr/>
          <p:nvPr/>
        </p:nvSpPr>
        <p:spPr>
          <a:xfrm>
            <a:off x="3848592" y="874664"/>
            <a:ext cx="892500" cy="400200"/>
          </a:xfrm>
          <a:prstGeom prst="snip1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CR 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43"/>
          <p:cNvSpPr/>
          <p:nvPr/>
        </p:nvSpPr>
        <p:spPr>
          <a:xfrm>
            <a:off x="3848600" y="1274989"/>
            <a:ext cx="892500" cy="400200"/>
          </a:xfrm>
          <a:prstGeom prst="snip1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RFW 8000, GES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143"/>
          <p:cNvSpPr/>
          <p:nvPr/>
        </p:nvSpPr>
        <p:spPr>
          <a:xfrm>
            <a:off x="11111073" y="2123450"/>
            <a:ext cx="957600" cy="295200"/>
          </a:xfrm>
          <a:prstGeom prst="snip1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 Items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43"/>
          <p:cNvSpPr/>
          <p:nvPr/>
        </p:nvSpPr>
        <p:spPr>
          <a:xfrm>
            <a:off x="898277" y="3081750"/>
            <a:ext cx="721200" cy="295200"/>
          </a:xfrm>
          <a:prstGeom prst="snip1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 CR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43"/>
          <p:cNvSpPr/>
          <p:nvPr/>
        </p:nvSpPr>
        <p:spPr>
          <a:xfrm>
            <a:off x="8181038" y="4747688"/>
            <a:ext cx="3010523" cy="738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DRAFT</a:t>
            </a:r>
          </a:p>
        </p:txBody>
      </p:sp>
      <p:sp>
        <p:nvSpPr>
          <p:cNvPr id="1465" name="Google Shape;1465;p143"/>
          <p:cNvSpPr/>
          <p:nvPr/>
        </p:nvSpPr>
        <p:spPr>
          <a:xfrm>
            <a:off x="350967" y="263225"/>
            <a:ext cx="970500" cy="287700"/>
          </a:xfrm>
          <a:prstGeom prst="rect">
            <a:avLst/>
          </a:prstGeom>
          <a:noFill/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43"/>
          <p:cNvSpPr txBox="1"/>
          <p:nvPr/>
        </p:nvSpPr>
        <p:spPr>
          <a:xfrm>
            <a:off x="1336527" y="178575"/>
            <a:ext cx="7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43"/>
          <p:cNvSpPr txBox="1"/>
          <p:nvPr/>
        </p:nvSpPr>
        <p:spPr>
          <a:xfrm>
            <a:off x="3390267" y="4177150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OPR/AligntMeet/CPB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43"/>
          <p:cNvSpPr txBox="1"/>
          <p:nvPr/>
        </p:nvSpPr>
        <p:spPr>
          <a:xfrm>
            <a:off x="2421625" y="2929400"/>
            <a:ext cx="577800" cy="2952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Draft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43"/>
          <p:cNvSpPr txBox="1"/>
          <p:nvPr/>
        </p:nvSpPr>
        <p:spPr>
          <a:xfrm>
            <a:off x="3488425" y="2911175"/>
            <a:ext cx="659100" cy="4311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Ready for OG0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43"/>
          <p:cNvSpPr txBox="1"/>
          <p:nvPr/>
        </p:nvSpPr>
        <p:spPr>
          <a:xfrm>
            <a:off x="6757400" y="4132363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OPR/AligntMeet/CPB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43"/>
          <p:cNvSpPr txBox="1"/>
          <p:nvPr/>
        </p:nvSpPr>
        <p:spPr>
          <a:xfrm>
            <a:off x="10299067" y="4100950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OPR/AligntMeet/CPB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43"/>
          <p:cNvSpPr txBox="1"/>
          <p:nvPr/>
        </p:nvSpPr>
        <p:spPr>
          <a:xfrm>
            <a:off x="9814275" y="363525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case #10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43"/>
          <p:cNvSpPr txBox="1"/>
          <p:nvPr/>
        </p:nvSpPr>
        <p:spPr>
          <a:xfrm>
            <a:off x="8908475" y="881125"/>
            <a:ext cx="285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Offer Boards/decisions ToR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43"/>
          <p:cNvSpPr txBox="1"/>
          <p:nvPr/>
        </p:nvSpPr>
        <p:spPr>
          <a:xfrm>
            <a:off x="6047475" y="2980398"/>
            <a:ext cx="721200" cy="4311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Ready for OG</a:t>
            </a:r>
            <a:r>
              <a:rPr lang="fr-FR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43"/>
          <p:cNvSpPr txBox="1"/>
          <p:nvPr/>
        </p:nvSpPr>
        <p:spPr>
          <a:xfrm>
            <a:off x="9507275" y="2973950"/>
            <a:ext cx="721200" cy="4551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Ready for OG</a:t>
            </a:r>
            <a:r>
              <a:rPr lang="fr-FR" sz="1000"/>
              <a:t>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43"/>
          <p:cNvSpPr txBox="1"/>
          <p:nvPr/>
        </p:nvSpPr>
        <p:spPr>
          <a:xfrm>
            <a:off x="4854975" y="2963700"/>
            <a:ext cx="659100" cy="4617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OG0</a:t>
            </a:r>
            <a:r>
              <a:rPr lang="fr-FR" sz="1000"/>
              <a:t> passed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43"/>
          <p:cNvSpPr txBox="1"/>
          <p:nvPr/>
        </p:nvSpPr>
        <p:spPr>
          <a:xfrm>
            <a:off x="7357200" y="3279350"/>
            <a:ext cx="659100" cy="4617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</a:t>
            </a:r>
            <a:r>
              <a:rPr lang="fr-FR" sz="1000"/>
              <a:t>1 passed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43"/>
          <p:cNvSpPr txBox="1"/>
          <p:nvPr/>
        </p:nvSpPr>
        <p:spPr>
          <a:xfrm>
            <a:off x="10930400" y="3251888"/>
            <a:ext cx="659100" cy="461700"/>
          </a:xfrm>
          <a:prstGeom prst="rect">
            <a:avLst/>
          </a:prstGeom>
          <a:solidFill>
            <a:srgbClr val="9BE9FF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</a:t>
            </a:r>
            <a:r>
              <a:rPr lang="fr-FR" sz="1000"/>
              <a:t>2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/>
              <a:t>passed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43"/>
          <p:cNvSpPr/>
          <p:nvPr/>
        </p:nvSpPr>
        <p:spPr>
          <a:xfrm>
            <a:off x="8270873" y="2112125"/>
            <a:ext cx="957600" cy="295200"/>
          </a:xfrm>
          <a:prstGeom prst="snip1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Offer Items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43"/>
          <p:cNvSpPr txBox="1"/>
          <p:nvPr/>
        </p:nvSpPr>
        <p:spPr>
          <a:xfrm>
            <a:off x="1589775" y="3512075"/>
            <a:ext cx="846900" cy="651600"/>
          </a:xfrm>
          <a:prstGeom prst="rect">
            <a:avLst/>
          </a:prstGeom>
          <a:noFill/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Initiate </a:t>
            </a:r>
            <a:r>
              <a:rPr lang="fr-FR" sz="1200"/>
              <a:t>Decision Dossier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0" name="Google Shape;1480;p143"/>
          <p:cNvCxnSpPr>
            <a:stCxn id="1446" idx="3"/>
            <a:endCxn id="1429" idx="1"/>
          </p:cNvCxnSpPr>
          <p:nvPr/>
        </p:nvCxnSpPr>
        <p:spPr>
          <a:xfrm>
            <a:off x="2436675" y="3837875"/>
            <a:ext cx="1161600" cy="1500"/>
          </a:xfrm>
          <a:prstGeom prst="straightConnector1">
            <a:avLst/>
          </a:prstGeom>
          <a:noFill/>
          <a:ln cap="flat" cmpd="sng" w="19050">
            <a:solidFill>
              <a:srgbClr val="3CA50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1" name="Google Shape;1481;p143"/>
          <p:cNvCxnSpPr>
            <a:stCxn id="1469" idx="3"/>
          </p:cNvCxnSpPr>
          <p:nvPr/>
        </p:nvCxnSpPr>
        <p:spPr>
          <a:xfrm>
            <a:off x="4147525" y="3126725"/>
            <a:ext cx="600" cy="6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82" name="Google Shape;1482;p143"/>
          <p:cNvCxnSpPr>
            <a:stCxn id="1447" idx="1"/>
            <a:endCxn id="1454" idx="1"/>
          </p:cNvCxnSpPr>
          <p:nvPr/>
        </p:nvCxnSpPr>
        <p:spPr>
          <a:xfrm flipH="1" rot="10800000">
            <a:off x="4653475" y="2590000"/>
            <a:ext cx="304200" cy="1246200"/>
          </a:xfrm>
          <a:prstGeom prst="bentConnector3">
            <a:avLst>
              <a:gd fmla="val -7827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483" name="Google Shape;1483;p143"/>
          <p:cNvCxnSpPr>
            <a:stCxn id="1430" idx="3"/>
            <a:endCxn id="1455" idx="1"/>
          </p:cNvCxnSpPr>
          <p:nvPr/>
        </p:nvCxnSpPr>
        <p:spPr>
          <a:xfrm rot="10800000">
            <a:off x="7301108" y="2590013"/>
            <a:ext cx="10200" cy="1249500"/>
          </a:xfrm>
          <a:prstGeom prst="bentConnector5">
            <a:avLst>
              <a:gd fmla="val -2334559" name="adj1"/>
              <a:gd fmla="val 57391" name="adj2"/>
              <a:gd fmla="val 2433920" name="adj3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484" name="Google Shape;1484;p143"/>
          <p:cNvCxnSpPr>
            <a:stCxn id="1436" idx="0"/>
            <a:endCxn id="1479" idx="1"/>
          </p:cNvCxnSpPr>
          <p:nvPr/>
        </p:nvCxnSpPr>
        <p:spPr>
          <a:xfrm rot="10800000">
            <a:off x="8749579" y="2407425"/>
            <a:ext cx="1186200" cy="317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85" name="Google Shape;1485;p143"/>
          <p:cNvCxnSpPr/>
          <p:nvPr/>
        </p:nvCxnSpPr>
        <p:spPr>
          <a:xfrm rot="-5400000">
            <a:off x="7921925" y="2786575"/>
            <a:ext cx="1291800" cy="918000"/>
          </a:xfrm>
          <a:prstGeom prst="bentConnector3">
            <a:avLst>
              <a:gd fmla="val 9645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486" name="Google Shape;1486;p143"/>
          <p:cNvCxnSpPr>
            <a:endCxn id="1457" idx="1"/>
          </p:cNvCxnSpPr>
          <p:nvPr/>
        </p:nvCxnSpPr>
        <p:spPr>
          <a:xfrm rot="-5400000">
            <a:off x="10230974" y="3265550"/>
            <a:ext cx="1130100" cy="8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487" name="Google Shape;1487;p143"/>
          <p:cNvSpPr txBox="1"/>
          <p:nvPr/>
        </p:nvSpPr>
        <p:spPr>
          <a:xfrm>
            <a:off x="594275" y="4176425"/>
            <a:ext cx="24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Offer Manager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43"/>
          <p:cNvSpPr txBox="1"/>
          <p:nvPr/>
        </p:nvSpPr>
        <p:spPr>
          <a:xfrm>
            <a:off x="1463125" y="1035875"/>
            <a:ext cx="918000" cy="323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1" lang="fr-FR" sz="900"/>
              <a:t>Projects</a:t>
            </a:r>
            <a:r>
              <a:rPr b="0" i="1" lang="fr-F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143"/>
          <p:cNvSpPr txBox="1"/>
          <p:nvPr/>
        </p:nvSpPr>
        <p:spPr>
          <a:xfrm>
            <a:off x="5591625" y="3510400"/>
            <a:ext cx="812700" cy="651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Manage OG1 Board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43"/>
          <p:cNvSpPr txBox="1"/>
          <p:nvPr/>
        </p:nvSpPr>
        <p:spPr>
          <a:xfrm>
            <a:off x="9164799" y="3498325"/>
            <a:ext cx="757500" cy="651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Manage OG2 Board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43"/>
          <p:cNvSpPr txBox="1"/>
          <p:nvPr/>
        </p:nvSpPr>
        <p:spPr>
          <a:xfrm>
            <a:off x="2670299" y="3510125"/>
            <a:ext cx="757500" cy="651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CA5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/>
              <a:t>Manage OG0 Board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2" name="Google Shape;1492;p143"/>
          <p:cNvCxnSpPr>
            <a:endCxn id="1437" idx="2"/>
          </p:cNvCxnSpPr>
          <p:nvPr/>
        </p:nvCxnSpPr>
        <p:spPr>
          <a:xfrm>
            <a:off x="3976933" y="4243250"/>
            <a:ext cx="2374500" cy="135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7_Blank">
  <a:themeElements>
    <a:clrScheme name="Airbus colour theme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B7C9D3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ber_PPT Advanced Template">
  <a:themeElements>
    <a:clrScheme name="Airbus Colours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859199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irbus_Brand_2017_SL">
  <a:themeElements>
    <a:clrScheme name="Airbus colour theme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B7C9D3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irbus_Brand_2017_SL">
  <a:themeElements>
    <a:clrScheme name="Airbus colour theme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B7C9D3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mber_PPT Advanced Template">
  <a:themeElements>
    <a:clrScheme name="Airbus Colours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859199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irbus_Brand_2017_SL">
  <a:themeElements>
    <a:clrScheme name="Airbus colour theme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B7C9D3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Airbus_Brand_2017_SL">
  <a:themeElements>
    <a:clrScheme name="Airbus colour theme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B7C9D3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